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9" r:id="rId1"/>
  </p:sldMasterIdLst>
  <p:notesMasterIdLst>
    <p:notesMasterId r:id="rId20"/>
  </p:notesMasterIdLst>
  <p:sldIdLst>
    <p:sldId id="256" r:id="rId2"/>
    <p:sldId id="261" r:id="rId3"/>
    <p:sldId id="278" r:id="rId4"/>
    <p:sldId id="263" r:id="rId5"/>
    <p:sldId id="264" r:id="rId6"/>
    <p:sldId id="313" r:id="rId7"/>
    <p:sldId id="320" r:id="rId8"/>
    <p:sldId id="316" r:id="rId9"/>
    <p:sldId id="273" r:id="rId10"/>
    <p:sldId id="283" r:id="rId11"/>
    <p:sldId id="277" r:id="rId12"/>
    <p:sldId id="282" r:id="rId13"/>
    <p:sldId id="284" r:id="rId14"/>
    <p:sldId id="317" r:id="rId15"/>
    <p:sldId id="319" r:id="rId16"/>
    <p:sldId id="286" r:id="rId17"/>
    <p:sldId id="285" r:id="rId18"/>
    <p:sldId id="318"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bas Neue" panose="020B0606020202050201" pitchFamily="34" charset="0"/>
      <p:regular r:id="rId25"/>
    </p:embeddedFont>
    <p:embeddedFont>
      <p:font typeface="Century Gothic" panose="020B0502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YAA SR" initials="SS" lastIdx="1" clrIdx="0">
    <p:extLst>
      <p:ext uri="{19B8F6BF-5375-455C-9EA6-DF929625EA0E}">
        <p15:presenceInfo xmlns:p15="http://schemas.microsoft.com/office/powerpoint/2012/main" userId="8720471b80e06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7528D9-4E0B-4D8D-B717-804F052E0D4F}">
  <a:tblStyle styleId="{FF7528D9-4E0B-4D8D-B717-804F052E0D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varScale="1">
        <p:scale>
          <a:sx n="96" d="100"/>
          <a:sy n="96" d="100"/>
        </p:scale>
        <p:origin x="636"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27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IN"/>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17953080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5B7686C-9C94-4C3F-90E8-8B57314C2964}"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9612314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23372266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6432932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1621542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5B7686C-9C94-4C3F-90E8-8B57314C2964}" type="datetimeFigureOut">
              <a:rPr lang="en-IN" smtClean="0"/>
              <a:t>29-07-2024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0290218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5B7686C-9C94-4C3F-90E8-8B57314C2964}" type="datetimeFigureOut">
              <a:rPr lang="en-IN" smtClean="0"/>
              <a:t>29-07-2024</a:t>
            </a:fld>
            <a:endParaRPr lang="en-IN"/>
          </a:p>
        </p:txBody>
      </p:sp>
      <p:sp>
        <p:nvSpPr>
          <p:cNvPr id="8" name="Footer Placeholder 7"/>
          <p:cNvSpPr>
            <a:spLocks noGrp="1"/>
          </p:cNvSpPr>
          <p:nvPr>
            <p:ph type="ftr" sz="quarter" idx="11"/>
          </p:nvPr>
        </p:nvSpPr>
        <p:spPr>
          <a:xfrm>
            <a:off x="420833" y="4793879"/>
            <a:ext cx="2733212" cy="228601"/>
          </a:xfrm>
        </p:spPr>
        <p:txBody>
          <a:bodyPr/>
          <a:lstStyle/>
          <a:p>
            <a:endParaRPr lang="en-IN"/>
          </a:p>
        </p:txBody>
      </p:sp>
      <p:sp>
        <p:nvSpPr>
          <p:cNvPr id="9" name="Slide Number Placeholder 8"/>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0695149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401790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213601838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81225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extLst>
      <p:ext uri="{BB962C8B-B14F-4D97-AF65-F5344CB8AC3E}">
        <p14:creationId xmlns:p14="http://schemas.microsoft.com/office/powerpoint/2010/main" val="2207057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18574843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64801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8726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spTree>
    <p:extLst>
      <p:ext uri="{BB962C8B-B14F-4D97-AF65-F5344CB8AC3E}">
        <p14:creationId xmlns:p14="http://schemas.microsoft.com/office/powerpoint/2010/main" val="179950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extLst>
      <p:ext uri="{BB962C8B-B14F-4D97-AF65-F5344CB8AC3E}">
        <p14:creationId xmlns:p14="http://schemas.microsoft.com/office/powerpoint/2010/main" val="349900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7686C-9C94-4C3F-90E8-8B57314C2964}"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23710297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7686C-9C94-4C3F-90E8-8B57314C2964}"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7669513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B7686C-9C94-4C3F-90E8-8B57314C2964}" type="datetimeFigureOut">
              <a:rPr lang="en-IN" smtClean="0"/>
              <a:t>29-07-2024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01102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B7686C-9C94-4C3F-90E8-8B57314C2964}" type="datetimeFigureOut">
              <a:rPr lang="en-IN" smtClean="0"/>
              <a:t>29-07-2024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5855750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7686C-9C94-4C3F-90E8-8B57314C2964}" type="datetimeFigureOut">
              <a:rPr lang="en-IN" smtClean="0"/>
              <a:t>29-07-2024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3309915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5B7686C-9C94-4C3F-90E8-8B57314C2964}"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8485045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5B7686C-9C94-4C3F-90E8-8B57314C2964}"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691705-8684-484A-8204-DDC48C9CFCC6}" type="slidenum">
              <a:rPr lang="en-IN" smtClean="0"/>
              <a:t>‹#›</a:t>
            </a:fld>
            <a:endParaRPr lang="en-IN"/>
          </a:p>
        </p:txBody>
      </p:sp>
    </p:spTree>
    <p:extLst>
      <p:ext uri="{BB962C8B-B14F-4D97-AF65-F5344CB8AC3E}">
        <p14:creationId xmlns:p14="http://schemas.microsoft.com/office/powerpoint/2010/main" val="4081171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75B7686C-9C94-4C3F-90E8-8B57314C2964}" type="datetimeFigureOut">
              <a:rPr lang="en-IN" smtClean="0"/>
              <a:t>29-07-2024</a:t>
            </a:fld>
            <a:endParaRPr lang="en-IN"/>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IN"/>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81691705-8684-484A-8204-DDC48C9CFCC6}" type="slidenum">
              <a:rPr lang="en-IN" smtClean="0"/>
              <a:t>‹#›</a:t>
            </a:fld>
            <a:endParaRPr lang="en-IN"/>
          </a:p>
        </p:txBody>
      </p:sp>
    </p:spTree>
    <p:extLst>
      <p:ext uri="{BB962C8B-B14F-4D97-AF65-F5344CB8AC3E}">
        <p14:creationId xmlns:p14="http://schemas.microsoft.com/office/powerpoint/2010/main" val="23928298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37"/>
        <p:cNvGrpSpPr/>
        <p:nvPr/>
      </p:nvGrpSpPr>
      <p:grpSpPr>
        <a:xfrm>
          <a:off x="0" y="0"/>
          <a:ext cx="0" cy="0"/>
          <a:chOff x="0" y="0"/>
          <a:chExt cx="0" cy="0"/>
        </a:xfrm>
      </p:grpSpPr>
      <p:sp>
        <p:nvSpPr>
          <p:cNvPr id="239" name="Google Shape;239;p34"/>
          <p:cNvSpPr txBox="1">
            <a:spLocks noGrp="1"/>
          </p:cNvSpPr>
          <p:nvPr>
            <p:ph type="ctrTitle"/>
          </p:nvPr>
        </p:nvSpPr>
        <p:spPr>
          <a:xfrm>
            <a:off x="568485" y="1475508"/>
            <a:ext cx="7799338" cy="15654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dirty="0"/>
              <a:t>ANALYTICAL CRM DEVELOPMENT FOR A BANK</a:t>
            </a:r>
            <a:br>
              <a:rPr lang="en-IN" sz="3600" dirty="0"/>
            </a:br>
            <a:endParaRPr sz="1350" dirty="0"/>
          </a:p>
        </p:txBody>
      </p:sp>
      <p:sp>
        <p:nvSpPr>
          <p:cNvPr id="240" name="Google Shape;240;p34"/>
          <p:cNvSpPr txBox="1">
            <a:spLocks noGrp="1"/>
          </p:cNvSpPr>
          <p:nvPr>
            <p:ph type="subTitle" idx="1"/>
          </p:nvPr>
        </p:nvSpPr>
        <p:spPr>
          <a:xfrm>
            <a:off x="6031424" y="3970549"/>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cap="none" dirty="0">
                <a:solidFill>
                  <a:schemeClr val="bg1"/>
                </a:solidFill>
              </a:rPr>
              <a:t>By: Chethan </a:t>
            </a:r>
          </a:p>
        </p:txBody>
      </p:sp>
      <p:sp>
        <p:nvSpPr>
          <p:cNvPr id="2" name="TextBox 1">
            <a:extLst>
              <a:ext uri="{FF2B5EF4-FFF2-40B4-BE49-F238E27FC236}">
                <a16:creationId xmlns:a16="http://schemas.microsoft.com/office/drawing/2014/main" id="{4312E13A-99E9-739B-7180-6DE94065E5A3}"/>
              </a:ext>
            </a:extLst>
          </p:cNvPr>
          <p:cNvSpPr txBox="1"/>
          <p:nvPr/>
        </p:nvSpPr>
        <p:spPr>
          <a:xfrm>
            <a:off x="654210" y="3040912"/>
            <a:ext cx="1721946" cy="307777"/>
          </a:xfrm>
          <a:prstGeom prst="rect">
            <a:avLst/>
          </a:prstGeom>
          <a:noFill/>
        </p:spPr>
        <p:txBody>
          <a:bodyPr wrap="none" rtlCol="0">
            <a:spAutoFit/>
          </a:bodyPr>
          <a:lstStyle/>
          <a:p>
            <a:r>
              <a:rPr lang="en-IN" sz="1400" dirty="0">
                <a:solidFill>
                  <a:schemeClr val="bg2"/>
                </a:solidFill>
                <a:latin typeface="+mj-lt"/>
                <a:ea typeface="+mj-ea"/>
                <a:cs typeface="+mj-cs"/>
              </a:rPr>
              <a:t>Capstone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823142" y="72630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Credit score worthiness</a:t>
            </a:r>
          </a:p>
        </p:txBody>
      </p:sp>
      <p:graphicFrame>
        <p:nvGraphicFramePr>
          <p:cNvPr id="2" name="Table 1">
            <a:extLst>
              <a:ext uri="{FF2B5EF4-FFF2-40B4-BE49-F238E27FC236}">
                <a16:creationId xmlns:a16="http://schemas.microsoft.com/office/drawing/2014/main" id="{10DF46A4-881C-993A-CB6B-74463F4E4774}"/>
              </a:ext>
            </a:extLst>
          </p:cNvPr>
          <p:cNvGraphicFramePr>
            <a:graphicFrameLocks noGrp="1"/>
          </p:cNvGraphicFramePr>
          <p:nvPr>
            <p:extLst>
              <p:ext uri="{D42A27DB-BD31-4B8C-83A1-F6EECF244321}">
                <p14:modId xmlns:p14="http://schemas.microsoft.com/office/powerpoint/2010/main" val="1821428392"/>
              </p:ext>
            </p:extLst>
          </p:nvPr>
        </p:nvGraphicFramePr>
        <p:xfrm>
          <a:off x="941479" y="2465159"/>
          <a:ext cx="7478723" cy="2474590"/>
        </p:xfrm>
        <a:graphic>
          <a:graphicData uri="http://schemas.openxmlformats.org/drawingml/2006/table">
            <a:tbl>
              <a:tblPr>
                <a:noFill/>
                <a:tableStyleId>{FF7528D9-4E0B-4D8D-B717-804F052E0D4F}</a:tableStyleId>
              </a:tblPr>
              <a:tblGrid>
                <a:gridCol w="2335771">
                  <a:extLst>
                    <a:ext uri="{9D8B030D-6E8A-4147-A177-3AD203B41FA5}">
                      <a16:colId xmlns:a16="http://schemas.microsoft.com/office/drawing/2014/main" val="3623141014"/>
                    </a:ext>
                  </a:extLst>
                </a:gridCol>
                <a:gridCol w="2077048">
                  <a:extLst>
                    <a:ext uri="{9D8B030D-6E8A-4147-A177-3AD203B41FA5}">
                      <a16:colId xmlns:a16="http://schemas.microsoft.com/office/drawing/2014/main" val="2558684020"/>
                    </a:ext>
                  </a:extLst>
                </a:gridCol>
                <a:gridCol w="3065904">
                  <a:extLst>
                    <a:ext uri="{9D8B030D-6E8A-4147-A177-3AD203B41FA5}">
                      <a16:colId xmlns:a16="http://schemas.microsoft.com/office/drawing/2014/main" val="2492507921"/>
                    </a:ext>
                  </a:extLst>
                </a:gridCol>
              </a:tblGrid>
              <a:tr h="494918">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350-450</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POOR </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61</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2299721561"/>
                  </a:ext>
                </a:extLst>
              </a:tr>
              <a:tr h="494918">
                <a:tc>
                  <a:txBody>
                    <a:bodyPr/>
                    <a:lstStyle/>
                    <a:p>
                      <a:pPr marL="0" lvl="0" indent="0" algn="ctr" rtl="0">
                        <a:spcBef>
                          <a:spcPts val="0"/>
                        </a:spcBef>
                        <a:spcAft>
                          <a:spcPts val="0"/>
                        </a:spcAft>
                        <a:buClr>
                          <a:schemeClr val="hlink"/>
                        </a:buClr>
                        <a:buSzPts val="1100"/>
                        <a:buFont typeface="Arial"/>
                        <a:buNone/>
                      </a:pPr>
                      <a:r>
                        <a:rPr lang="en" dirty="0">
                          <a:solidFill>
                            <a:schemeClr val="bg1"/>
                          </a:solidFill>
                          <a:latin typeface="Arimo"/>
                          <a:ea typeface="Arimo"/>
                          <a:cs typeface="Arimo"/>
                          <a:sym typeface="Arimo"/>
                        </a:rPr>
                        <a:t>450-550</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US" dirty="0">
                          <a:solidFill>
                            <a:schemeClr val="bg1"/>
                          </a:solidFill>
                          <a:latin typeface="Arimo"/>
                          <a:ea typeface="Arimo"/>
                          <a:cs typeface="Arimo"/>
                          <a:sym typeface="Arimo"/>
                        </a:rPr>
                        <a:t>F</a:t>
                      </a:r>
                      <a:r>
                        <a:rPr lang="en-IN" dirty="0">
                          <a:solidFill>
                            <a:schemeClr val="bg1"/>
                          </a:solidFill>
                          <a:latin typeface="Arimo"/>
                          <a:ea typeface="Arimo"/>
                          <a:cs typeface="Arimo"/>
                          <a:sym typeface="Arimo"/>
                        </a:rPr>
                        <a:t>AIR</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307</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3511369584"/>
                  </a:ext>
                </a:extLst>
              </a:tr>
              <a:tr h="494918">
                <a:tc>
                  <a:txBody>
                    <a:bodyPr/>
                    <a:lstStyle/>
                    <a:p>
                      <a:pPr marL="0" lvl="0" indent="0" algn="ctr" rtl="0">
                        <a:spcBef>
                          <a:spcPts val="0"/>
                        </a:spcBef>
                        <a:spcAft>
                          <a:spcPts val="0"/>
                        </a:spcAft>
                        <a:buClr>
                          <a:schemeClr val="hlink"/>
                        </a:buClr>
                        <a:buSzPts val="1100"/>
                        <a:buFont typeface="Arial"/>
                        <a:buNone/>
                      </a:pPr>
                      <a:r>
                        <a:rPr lang="en-US" dirty="0">
                          <a:solidFill>
                            <a:schemeClr val="bg1"/>
                          </a:solidFill>
                          <a:latin typeface="Arimo"/>
                          <a:ea typeface="Arimo"/>
                          <a:cs typeface="Arimo"/>
                          <a:sym typeface="Arimo"/>
                        </a:rPr>
                        <a:t>550-650</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IN" dirty="0">
                          <a:solidFill>
                            <a:schemeClr val="bg1"/>
                          </a:solidFill>
                          <a:latin typeface="Arimo"/>
                          <a:ea typeface="Arimo"/>
                          <a:cs typeface="Arimo"/>
                          <a:sym typeface="Arimo"/>
                        </a:rPr>
                        <a:t>GOOD</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689</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926013650"/>
                  </a:ext>
                </a:extLst>
              </a:tr>
              <a:tr h="494918">
                <a:tc>
                  <a:txBody>
                    <a:bodyPr/>
                    <a:lstStyle/>
                    <a:p>
                      <a:pPr marL="0" lvl="0" indent="0" algn="ctr" rtl="0">
                        <a:spcBef>
                          <a:spcPts val="0"/>
                        </a:spcBef>
                        <a:spcAft>
                          <a:spcPts val="0"/>
                        </a:spcAft>
                        <a:buClr>
                          <a:schemeClr val="hlink"/>
                        </a:buClr>
                        <a:buSzPts val="1100"/>
                        <a:buFont typeface="Arial"/>
                        <a:buNone/>
                      </a:pPr>
                      <a:r>
                        <a:rPr lang="en" dirty="0">
                          <a:solidFill>
                            <a:schemeClr val="bg1"/>
                          </a:solidFill>
                          <a:latin typeface="Arimo"/>
                          <a:ea typeface="Arimo"/>
                          <a:cs typeface="Arimo"/>
                          <a:sym typeface="Arimo"/>
                        </a:rPr>
                        <a:t>650-750</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IN" dirty="0">
                          <a:solidFill>
                            <a:schemeClr val="bg1"/>
                          </a:solidFill>
                          <a:latin typeface="Arimo"/>
                          <a:ea typeface="Arimo"/>
                          <a:cs typeface="Arimo"/>
                          <a:sym typeface="Arimo"/>
                        </a:rPr>
                        <a:t>VERY GOOD</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 dirty="0">
                          <a:solidFill>
                            <a:schemeClr val="bg1"/>
                          </a:solidFill>
                          <a:latin typeface="Arimo"/>
                          <a:ea typeface="Arimo"/>
                          <a:cs typeface="Arimo"/>
                          <a:sym typeface="Arimo"/>
                        </a:rPr>
                        <a:t>667</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1539389887"/>
                  </a:ext>
                </a:extLst>
              </a:tr>
              <a:tr h="494918">
                <a:tc>
                  <a:txBody>
                    <a:bodyPr/>
                    <a:lstStyle/>
                    <a:p>
                      <a:pPr marL="0" lvl="0" indent="0" algn="ctr" rtl="0">
                        <a:spcBef>
                          <a:spcPts val="0"/>
                        </a:spcBef>
                        <a:spcAft>
                          <a:spcPts val="0"/>
                        </a:spcAft>
                        <a:buClr>
                          <a:schemeClr val="hlink"/>
                        </a:buClr>
                        <a:buSzPts val="1100"/>
                        <a:buFont typeface="Arial"/>
                        <a:buNone/>
                      </a:pPr>
                      <a:r>
                        <a:rPr lang="en-US" dirty="0">
                          <a:solidFill>
                            <a:schemeClr val="bg1"/>
                          </a:solidFill>
                          <a:latin typeface="Arimo"/>
                          <a:ea typeface="Arimo"/>
                          <a:cs typeface="Arimo"/>
                          <a:sym typeface="Arimo"/>
                        </a:rPr>
                        <a:t>750-850</a:t>
                      </a:r>
                      <a:endParaRPr dirty="0">
                        <a:solidFill>
                          <a:schemeClr val="bg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US" dirty="0">
                          <a:solidFill>
                            <a:schemeClr val="bg1"/>
                          </a:solidFill>
                          <a:latin typeface="Arimo"/>
                          <a:ea typeface="Arimo"/>
                          <a:cs typeface="Arimo"/>
                          <a:sym typeface="Arimo"/>
                        </a:rPr>
                        <a:t>EXCELLENT</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tc>
                  <a:txBody>
                    <a:bodyPr/>
                    <a:lstStyle/>
                    <a:p>
                      <a:pPr marL="0" lvl="0" indent="0" algn="ctr" rtl="0">
                        <a:spcBef>
                          <a:spcPts val="0"/>
                        </a:spcBef>
                        <a:spcAft>
                          <a:spcPts val="0"/>
                        </a:spcAft>
                        <a:buNone/>
                      </a:pPr>
                      <a:r>
                        <a:rPr lang="en-US" dirty="0">
                          <a:solidFill>
                            <a:schemeClr val="bg1"/>
                          </a:solidFill>
                          <a:latin typeface="Arimo"/>
                          <a:ea typeface="Arimo"/>
                          <a:cs typeface="Arimo"/>
                          <a:sym typeface="Arimo"/>
                        </a:rPr>
                        <a:t>313</a:t>
                      </a:r>
                      <a:endParaRPr dirty="0">
                        <a:solidFill>
                          <a:schemeClr val="bg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1686242502"/>
                  </a:ext>
                </a:extLst>
              </a:tr>
            </a:tbl>
          </a:graphicData>
        </a:graphic>
      </p:graphicFrame>
      <p:graphicFrame>
        <p:nvGraphicFramePr>
          <p:cNvPr id="4" name="Table 3">
            <a:extLst>
              <a:ext uri="{FF2B5EF4-FFF2-40B4-BE49-F238E27FC236}">
                <a16:creationId xmlns:a16="http://schemas.microsoft.com/office/drawing/2014/main" id="{DE37599D-8D8B-8F3F-F1DE-C0AA7FED8B1D}"/>
              </a:ext>
            </a:extLst>
          </p:cNvPr>
          <p:cNvGraphicFramePr>
            <a:graphicFrameLocks noGrp="1"/>
          </p:cNvGraphicFramePr>
          <p:nvPr>
            <p:extLst>
              <p:ext uri="{D42A27DB-BD31-4B8C-83A1-F6EECF244321}">
                <p14:modId xmlns:p14="http://schemas.microsoft.com/office/powerpoint/2010/main" val="1568277152"/>
              </p:ext>
            </p:extLst>
          </p:nvPr>
        </p:nvGraphicFramePr>
        <p:xfrm>
          <a:off x="941480" y="1859459"/>
          <a:ext cx="7478723" cy="605700"/>
        </p:xfrm>
        <a:graphic>
          <a:graphicData uri="http://schemas.openxmlformats.org/drawingml/2006/table">
            <a:tbl>
              <a:tblPr>
                <a:noFill/>
                <a:tableStyleId>{FF7528D9-4E0B-4D8D-B717-804F052E0D4F}</a:tableStyleId>
              </a:tblPr>
              <a:tblGrid>
                <a:gridCol w="2335771">
                  <a:extLst>
                    <a:ext uri="{9D8B030D-6E8A-4147-A177-3AD203B41FA5}">
                      <a16:colId xmlns:a16="http://schemas.microsoft.com/office/drawing/2014/main" val="1985173031"/>
                    </a:ext>
                  </a:extLst>
                </a:gridCol>
                <a:gridCol w="2077048">
                  <a:extLst>
                    <a:ext uri="{9D8B030D-6E8A-4147-A177-3AD203B41FA5}">
                      <a16:colId xmlns:a16="http://schemas.microsoft.com/office/drawing/2014/main" val="3728675414"/>
                    </a:ext>
                  </a:extLst>
                </a:gridCol>
                <a:gridCol w="3065904">
                  <a:extLst>
                    <a:ext uri="{9D8B030D-6E8A-4147-A177-3AD203B41FA5}">
                      <a16:colId xmlns:a16="http://schemas.microsoft.com/office/drawing/2014/main" val="1444927340"/>
                    </a:ext>
                  </a:extLst>
                </a:gridCol>
              </a:tblGrid>
              <a:tr h="605700">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CREDIT SCORE RANGE</a:t>
                      </a:r>
                      <a:endParaRPr sz="2400" dirty="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CREDIT WORTHINESS</a:t>
                      </a:r>
                      <a:endParaRPr sz="2400" dirty="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CUSTOMERs COUNT</a:t>
                      </a:r>
                      <a:endParaRPr sz="2400" dirty="0">
                        <a:solidFill>
                          <a:schemeClr val="lt1"/>
                        </a:solidFill>
                        <a:latin typeface="Bebas Neue"/>
                        <a:ea typeface="Bebas Neue"/>
                        <a:cs typeface="Bebas Neue"/>
                        <a:sym typeface="Bebas Neue"/>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293362805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YEAR WISE CHURN RATE</a:t>
            </a:r>
            <a:endParaRPr sz="2800" dirty="0"/>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ebas Neue"/>
                <a:ea typeface="Bebas Neue"/>
                <a:cs typeface="Bebas Neue"/>
                <a:sym typeface="Bebas Neue"/>
              </a:rPr>
              <a:t>2018</a:t>
            </a:r>
            <a:endParaRPr dirty="0">
              <a:solidFill>
                <a:schemeClr val="dk1"/>
              </a:solidFill>
              <a:latin typeface="Bebas Neue"/>
              <a:ea typeface="Bebas Neue"/>
              <a:cs typeface="Bebas Neue"/>
              <a:sym typeface="Bebas Neue"/>
            </a:endParaRPr>
          </a:p>
        </p:txBody>
      </p:sp>
      <p:sp>
        <p:nvSpPr>
          <p:cNvPr id="1505" name="Google Shape;1505;p55"/>
          <p:cNvSpPr txBox="1"/>
          <p:nvPr/>
        </p:nvSpPr>
        <p:spPr>
          <a:xfrm>
            <a:off x="1462749" y="3718612"/>
            <a:ext cx="2280573" cy="766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In the year 2018, 524 accounts have been churned</a:t>
            </a:r>
            <a:endParaRPr dirty="0">
              <a:solidFill>
                <a:schemeClr val="dk1"/>
              </a:solidFill>
              <a:latin typeface="Arimo"/>
              <a:ea typeface="Arimo"/>
              <a:cs typeface="Arimo"/>
              <a:sym typeface="Arimo"/>
            </a:endParaRPr>
          </a:p>
        </p:txBody>
      </p:sp>
      <p:cxnSp>
        <p:nvCxnSpPr>
          <p:cNvPr id="1507" name="Google Shape;1507;p55"/>
          <p:cNvCxnSpPr/>
          <p:nvPr/>
        </p:nvCxnSpPr>
        <p:spPr>
          <a:xfrm>
            <a:off x="1280350" y="3219225"/>
            <a:ext cx="0" cy="990900"/>
          </a:xfrm>
          <a:prstGeom prst="straightConnector1">
            <a:avLst/>
          </a:prstGeom>
          <a:noFill/>
          <a:ln w="25400" cap="flat" cmpd="sng">
            <a:solidFill>
              <a:schemeClr val="dk1"/>
            </a:solidFill>
            <a:prstDash val="solid"/>
            <a:round/>
            <a:headEnd type="none" w="med" len="med"/>
            <a:tailEnd type="none" w="med" len="med"/>
          </a:ln>
        </p:spPr>
      </p:cxnSp>
      <p:sp>
        <p:nvSpPr>
          <p:cNvPr id="1510" name="Google Shape;1510;p55"/>
          <p:cNvSpPr txBox="1"/>
          <p:nvPr/>
        </p:nvSpPr>
        <p:spPr>
          <a:xfrm>
            <a:off x="2639725" y="1756400"/>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ebas Neue"/>
                <a:ea typeface="Bebas Neue"/>
                <a:cs typeface="Bebas Neue"/>
                <a:sym typeface="Bebas Neue"/>
              </a:rPr>
              <a:t>2016</a:t>
            </a:r>
            <a:endParaRPr dirty="0">
              <a:solidFill>
                <a:schemeClr val="dk1"/>
              </a:solidFill>
              <a:latin typeface="Bebas Neue"/>
              <a:ea typeface="Bebas Neue"/>
              <a:cs typeface="Bebas Neue"/>
              <a:sym typeface="Bebas Neue"/>
            </a:endParaRPr>
          </a:p>
        </p:txBody>
      </p:sp>
      <p:sp>
        <p:nvSpPr>
          <p:cNvPr id="1511" name="Google Shape;1511;p55"/>
          <p:cNvSpPr txBox="1"/>
          <p:nvPr/>
        </p:nvSpPr>
        <p:spPr>
          <a:xfrm>
            <a:off x="2574688" y="1953593"/>
            <a:ext cx="219637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imo"/>
                <a:ea typeface="Arimo"/>
                <a:cs typeface="Arimo"/>
                <a:sym typeface="Arimo"/>
              </a:rPr>
              <a:t>376 customers have exited in the year 2016</a:t>
            </a:r>
            <a:endParaRPr dirty="0">
              <a:solidFill>
                <a:schemeClr val="dk1"/>
              </a:solidFill>
              <a:latin typeface="Arimo"/>
              <a:ea typeface="Arimo"/>
              <a:cs typeface="Arimo"/>
              <a:sym typeface="Arimo"/>
            </a:endParaRPr>
          </a:p>
        </p:txBody>
      </p:sp>
      <p:cxnSp>
        <p:nvCxnSpPr>
          <p:cNvPr id="1512" name="Google Shape;1512;p55"/>
          <p:cNvCxnSpPr>
            <a:cxnSpLocks/>
          </p:cNvCxnSpPr>
          <p:nvPr/>
        </p:nvCxnSpPr>
        <p:spPr>
          <a:xfrm>
            <a:off x="2454408" y="1860212"/>
            <a:ext cx="0" cy="897475"/>
          </a:xfrm>
          <a:prstGeom prst="straightConnector1">
            <a:avLst/>
          </a:prstGeom>
          <a:noFill/>
          <a:ln w="25400"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ebas Neue"/>
                <a:ea typeface="Bebas Neue"/>
                <a:cs typeface="Bebas Neue"/>
                <a:sym typeface="Bebas Neue"/>
              </a:rPr>
              <a:t>2019</a:t>
            </a:r>
            <a:endParaRPr dirty="0">
              <a:solidFill>
                <a:schemeClr val="dk1"/>
              </a:solidFill>
              <a:latin typeface="Bebas Neue"/>
              <a:ea typeface="Bebas Neue"/>
              <a:cs typeface="Bebas Neue"/>
              <a:sym typeface="Bebas Neue"/>
            </a:endParaRPr>
          </a:p>
        </p:txBody>
      </p:sp>
      <p:sp>
        <p:nvSpPr>
          <p:cNvPr id="1516" name="Google Shape;1516;p55"/>
          <p:cNvSpPr txBox="1"/>
          <p:nvPr/>
        </p:nvSpPr>
        <p:spPr>
          <a:xfrm>
            <a:off x="4755221" y="3641888"/>
            <a:ext cx="2350425" cy="8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We are facing highest churn rate as 658 accounts in the current year</a:t>
            </a:r>
            <a:endParaRPr dirty="0">
              <a:solidFill>
                <a:schemeClr val="dk1"/>
              </a:solidFill>
              <a:latin typeface="Arimo"/>
              <a:ea typeface="Arimo"/>
              <a:cs typeface="Arimo"/>
              <a:sym typeface="Arimo"/>
            </a:endParaRPr>
          </a:p>
        </p:txBody>
      </p:sp>
      <p:cxnSp>
        <p:nvCxnSpPr>
          <p:cNvPr id="1517" name="Google Shape;1517;p55"/>
          <p:cNvCxnSpPr/>
          <p:nvPr/>
        </p:nvCxnSpPr>
        <p:spPr>
          <a:xfrm>
            <a:off x="4614025" y="3219225"/>
            <a:ext cx="0" cy="990900"/>
          </a:xfrm>
          <a:prstGeom prst="straightConnector1">
            <a:avLst/>
          </a:prstGeom>
          <a:noFill/>
          <a:ln w="25400" cap="flat" cmpd="sng">
            <a:solidFill>
              <a:schemeClr val="dk1"/>
            </a:solidFill>
            <a:prstDash val="solid"/>
            <a:round/>
            <a:headEnd type="none" w="med" len="med"/>
            <a:tailEnd type="none" w="med" len="med"/>
          </a:ln>
        </p:spPr>
      </p:cxnSp>
      <p:sp>
        <p:nvSpPr>
          <p:cNvPr id="1520" name="Google Shape;1520;p55"/>
          <p:cNvSpPr txBox="1"/>
          <p:nvPr/>
        </p:nvSpPr>
        <p:spPr>
          <a:xfrm>
            <a:off x="5973400" y="1756400"/>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Bebas Neue"/>
                <a:ea typeface="Bebas Neue"/>
                <a:cs typeface="Bebas Neue"/>
                <a:sym typeface="Bebas Neue"/>
              </a:rPr>
              <a:t>2017</a:t>
            </a:r>
            <a:endParaRPr dirty="0">
              <a:solidFill>
                <a:schemeClr val="dk1"/>
              </a:solidFill>
              <a:latin typeface="Bebas Neue"/>
              <a:ea typeface="Bebas Neue"/>
              <a:cs typeface="Bebas Neue"/>
              <a:sym typeface="Bebas Neue"/>
            </a:endParaRPr>
          </a:p>
        </p:txBody>
      </p:sp>
      <p:sp>
        <p:nvSpPr>
          <p:cNvPr id="1521" name="Google Shape;1521;p55"/>
          <p:cNvSpPr txBox="1"/>
          <p:nvPr/>
        </p:nvSpPr>
        <p:spPr>
          <a:xfrm>
            <a:off x="5973400" y="2134025"/>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imo"/>
                <a:ea typeface="Arimo"/>
                <a:cs typeface="Arimo"/>
                <a:sym typeface="Arimo"/>
              </a:rPr>
              <a:t>479 </a:t>
            </a:r>
            <a:r>
              <a:rPr lang="en-IN" dirty="0">
                <a:solidFill>
                  <a:schemeClr val="dk1"/>
                </a:solidFill>
                <a:latin typeface="Arimo"/>
                <a:ea typeface="Arimo"/>
                <a:cs typeface="Arimo"/>
                <a:sym typeface="Arimo"/>
              </a:rPr>
              <a:t>accounts are exited</a:t>
            </a:r>
            <a:endParaRPr dirty="0">
              <a:solidFill>
                <a:schemeClr val="dk1"/>
              </a:solidFill>
              <a:latin typeface="Arimo"/>
              <a:ea typeface="Arimo"/>
              <a:cs typeface="Arimo"/>
              <a:sym typeface="Arimo"/>
            </a:endParaRPr>
          </a:p>
        </p:txBody>
      </p:sp>
      <p:cxnSp>
        <p:nvCxnSpPr>
          <p:cNvPr id="1522" name="Google Shape;1522;p55"/>
          <p:cNvCxnSpPr>
            <a:cxnSpLocks/>
          </p:cNvCxnSpPr>
          <p:nvPr/>
        </p:nvCxnSpPr>
        <p:spPr>
          <a:xfrm flipH="1">
            <a:off x="5788083" y="1764687"/>
            <a:ext cx="3000" cy="9930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 name="Straight Connector 2"/>
          <p:cNvCxnSpPr>
            <a:cxnSpLocks/>
          </p:cNvCxnSpPr>
          <p:nvPr/>
        </p:nvCxnSpPr>
        <p:spPr>
          <a:xfrm flipH="1">
            <a:off x="5787480" y="1763748"/>
            <a:ext cx="4389" cy="108131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16"/>
        <p:cNvGrpSpPr/>
        <p:nvPr/>
      </p:nvGrpSpPr>
      <p:grpSpPr>
        <a:xfrm>
          <a:off x="0" y="0"/>
          <a:ext cx="0" cy="0"/>
          <a:chOff x="0" y="0"/>
          <a:chExt cx="0" cy="0"/>
        </a:xfrm>
      </p:grpSpPr>
      <p:sp>
        <p:nvSpPr>
          <p:cNvPr id="1821" name="Google Shape;1821;p60"/>
          <p:cNvSpPr txBox="1">
            <a:spLocks noGrp="1"/>
          </p:cNvSpPr>
          <p:nvPr>
            <p:ph type="title"/>
          </p:nvPr>
        </p:nvSpPr>
        <p:spPr>
          <a:xfrm>
            <a:off x="3849808" y="1793183"/>
            <a:ext cx="1444381" cy="35276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tx1"/>
                </a:solidFill>
              </a:rPr>
              <a:t>99086.13</a:t>
            </a:r>
          </a:p>
        </p:txBody>
      </p:sp>
      <p:sp>
        <p:nvSpPr>
          <p:cNvPr id="1823" name="Google Shape;1823;p60"/>
          <p:cNvSpPr txBox="1">
            <a:spLocks noGrp="1"/>
          </p:cNvSpPr>
          <p:nvPr>
            <p:ph type="title" idx="2"/>
          </p:nvPr>
        </p:nvSpPr>
        <p:spPr>
          <a:xfrm>
            <a:off x="3455513" y="2855524"/>
            <a:ext cx="1979749" cy="304101"/>
          </a:xfrm>
          <a:prstGeom prst="rect">
            <a:avLst/>
          </a:prstGeom>
        </p:spPr>
        <p:txBody>
          <a:bodyPr spcFirstLastPara="1" wrap="square" lIns="91425" tIns="91425" rIns="91425" bIns="91425" anchor="ctr" anchorCtr="0">
            <a:noAutofit/>
          </a:bodyPr>
          <a:lstStyle/>
          <a:p>
            <a:r>
              <a:rPr lang="en" sz="2000" dirty="0">
                <a:solidFill>
                  <a:schemeClr val="tx1"/>
                </a:solidFill>
              </a:rPr>
              <a:t>100970.14</a:t>
            </a:r>
            <a:endParaRPr sz="2000" dirty="0">
              <a:solidFill>
                <a:schemeClr val="tx1"/>
              </a:solidFill>
            </a:endParaRPr>
          </a:p>
        </p:txBody>
      </p:sp>
      <p:sp>
        <p:nvSpPr>
          <p:cNvPr id="1825" name="Google Shape;1825;p60"/>
          <p:cNvSpPr txBox="1">
            <a:spLocks noGrp="1"/>
          </p:cNvSpPr>
          <p:nvPr>
            <p:ph type="title" idx="4"/>
          </p:nvPr>
        </p:nvSpPr>
        <p:spPr>
          <a:xfrm>
            <a:off x="3308288" y="3826954"/>
            <a:ext cx="2126974" cy="352761"/>
          </a:xfrm>
          <a:prstGeom prst="rect">
            <a:avLst/>
          </a:prstGeom>
        </p:spPr>
        <p:txBody>
          <a:bodyPr spcFirstLastPara="1" wrap="square" lIns="91425" tIns="91425" rIns="91425" bIns="91425" anchor="ctr" anchorCtr="0">
            <a:noAutofit/>
          </a:bodyPr>
          <a:lstStyle/>
          <a:p>
            <a:pPr lvl="0"/>
            <a:r>
              <a:rPr lang="en" sz="2000" dirty="0">
                <a:solidFill>
                  <a:schemeClr val="tx1"/>
                </a:solidFill>
              </a:rPr>
              <a:t>101912.67</a:t>
            </a:r>
            <a:endParaRPr sz="2000" dirty="0">
              <a:solidFill>
                <a:schemeClr val="tx1"/>
              </a:solidFill>
            </a:endParaRPr>
          </a:p>
        </p:txBody>
      </p:sp>
      <p:sp>
        <p:nvSpPr>
          <p:cNvPr id="2" name="Rounded Rectangle 1"/>
          <p:cNvSpPr/>
          <p:nvPr/>
        </p:nvSpPr>
        <p:spPr>
          <a:xfrm>
            <a:off x="2028431" y="2229005"/>
            <a:ext cx="5197317" cy="400282"/>
          </a:xfrm>
          <a:prstGeom prst="roundRect">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solidFill>
                  <a:schemeClr val="lt1"/>
                </a:solidFill>
              </a:rPr>
              <a:t>YEAR 2019 AVERAGE </a:t>
            </a:r>
            <a:r>
              <a:rPr lang="en-US" b="1">
                <a:solidFill>
                  <a:schemeClr val="lt1"/>
                </a:solidFill>
              </a:rPr>
              <a:t>ESTIMATED SALARY</a:t>
            </a:r>
            <a:endParaRPr lang="en-US" b="1" dirty="0">
              <a:solidFill>
                <a:schemeClr val="lt1"/>
              </a:solidFill>
            </a:endParaRPr>
          </a:p>
        </p:txBody>
      </p:sp>
      <p:sp>
        <p:nvSpPr>
          <p:cNvPr id="3" name="Flowchart: Alternate Process 2"/>
          <p:cNvSpPr/>
          <p:nvPr/>
        </p:nvSpPr>
        <p:spPr>
          <a:xfrm>
            <a:off x="2028431" y="3248260"/>
            <a:ext cx="5266891" cy="394849"/>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solidFill>
                  <a:schemeClr val="lt1"/>
                </a:solidFill>
              </a:rPr>
              <a:t>YEAR 2018 AVERAGE ESTIMATED SALARY</a:t>
            </a:r>
          </a:p>
        </p:txBody>
      </p:sp>
      <p:sp>
        <p:nvSpPr>
          <p:cNvPr id="5" name="Flowchart: Alternate Process 4"/>
          <p:cNvSpPr/>
          <p:nvPr/>
        </p:nvSpPr>
        <p:spPr>
          <a:xfrm>
            <a:off x="2028431" y="4363561"/>
            <a:ext cx="5266891" cy="352761"/>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solidFill>
                  <a:schemeClr val="lt1"/>
                </a:solidFill>
              </a:rPr>
              <a:t>YEAR 2017 AVERAGE ESTIMATED SALARY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ANALYSIS</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3" y="2154381"/>
            <a:ext cx="3579404" cy="2930897"/>
          </a:xfrm>
          <a:prstGeom prst="rect">
            <a:avLst/>
          </a:prstGeom>
        </p:spPr>
      </p:pic>
      <p:sp>
        <p:nvSpPr>
          <p:cNvPr id="2" name="TextBox 1"/>
          <p:cNvSpPr txBox="1"/>
          <p:nvPr/>
        </p:nvSpPr>
        <p:spPr>
          <a:xfrm>
            <a:off x="5104160" y="1808922"/>
            <a:ext cx="4039840" cy="1384995"/>
          </a:xfrm>
          <a:prstGeom prst="rect">
            <a:avLst/>
          </a:prstGeom>
          <a:noFill/>
        </p:spPr>
        <p:txBody>
          <a:bodyPr wrap="square" rtlCol="0">
            <a:spAutoFit/>
          </a:bodyPr>
          <a:lstStyle/>
          <a:p>
            <a:pPr lvl="0"/>
            <a:r>
              <a:rPr lang="en-US" sz="1400" dirty="0">
                <a:solidFill>
                  <a:schemeClr val="tx1"/>
                </a:solidFill>
              </a:rPr>
              <a:t>we can identify that there is dip in average salary of customers from the year 2016 to 2019. With the correlation of decreasing average salary, the churn rate seems to be increasing. </a:t>
            </a:r>
          </a:p>
          <a:p>
            <a:endParaRPr lang="en-IN" sz="1400" dirty="0"/>
          </a:p>
        </p:txBody>
      </p:sp>
      <p:sp>
        <p:nvSpPr>
          <p:cNvPr id="5" name="TextBox 4"/>
          <p:cNvSpPr txBox="1"/>
          <p:nvPr/>
        </p:nvSpPr>
        <p:spPr>
          <a:xfrm>
            <a:off x="5088834" y="3462510"/>
            <a:ext cx="3826566" cy="1169551"/>
          </a:xfrm>
          <a:prstGeom prst="rect">
            <a:avLst/>
          </a:prstGeom>
          <a:noFill/>
        </p:spPr>
        <p:txBody>
          <a:bodyPr wrap="square" rtlCol="0">
            <a:spAutoFit/>
          </a:bodyPr>
          <a:lstStyle/>
          <a:p>
            <a:r>
              <a:rPr lang="en-US" sz="1400" dirty="0">
                <a:solidFill>
                  <a:schemeClr val="tx1"/>
                </a:solidFill>
              </a:rPr>
              <a:t>On the other hand, with respect to salary, balance also get decreased. So that their credit score range or credit worthiness will automatically gets decreased.</a:t>
            </a:r>
          </a:p>
          <a:p>
            <a:endParaRPr lang="en-IN"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4"/>
        <p:cNvGrpSpPr/>
        <p:nvPr/>
      </p:nvGrpSpPr>
      <p:grpSpPr>
        <a:xfrm>
          <a:off x="0" y="0"/>
          <a:ext cx="0" cy="0"/>
          <a:chOff x="0" y="0"/>
          <a:chExt cx="0" cy="0"/>
        </a:xfrm>
      </p:grpSpPr>
      <p:sp>
        <p:nvSpPr>
          <p:cNvPr id="556" name="Google Shape;556;p39"/>
          <p:cNvSpPr txBox="1">
            <a:spLocks noGrp="1"/>
          </p:cNvSpPr>
          <p:nvPr>
            <p:ph type="subTitle" idx="1"/>
          </p:nvPr>
        </p:nvSpPr>
        <p:spPr>
          <a:xfrm>
            <a:off x="669500" y="730191"/>
            <a:ext cx="7820758" cy="9020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800" b="1" dirty="0">
                <a:solidFill>
                  <a:schemeClr val="bg1"/>
                </a:solidFill>
              </a:rPr>
              <a:t>Conclusion</a:t>
            </a:r>
          </a:p>
          <a:p>
            <a:pPr marL="0" lvl="0" indent="0" algn="just" rtl="0">
              <a:spcBef>
                <a:spcPts val="0"/>
              </a:spcBef>
              <a:spcAft>
                <a:spcPts val="0"/>
              </a:spcAft>
              <a:buNone/>
            </a:pPr>
            <a:endParaRPr lang="en-US" sz="2800" b="1" dirty="0">
              <a:solidFill>
                <a:schemeClr val="bg1"/>
              </a:solidFill>
            </a:endParaRP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Bank CRM is an scientific approach for building and sustaining long term business with customers to satisfying them</a:t>
            </a:r>
            <a:r>
              <a:rPr lang="en-US" sz="1400" i="1" dirty="0"/>
              <a:t>.</a:t>
            </a:r>
            <a:r>
              <a:rPr lang="en-US" sz="1400" dirty="0"/>
              <a:t> It is focused on improvement and enhancement of business processes </a:t>
            </a:r>
            <a:endParaRPr lang="en-IN" sz="1400" dirty="0"/>
          </a:p>
          <a:p>
            <a:pPr marL="0" lvl="0" indent="0" algn="just" rtl="0">
              <a:spcBef>
                <a:spcPts val="0"/>
              </a:spcBef>
              <a:spcAft>
                <a:spcPts val="0"/>
              </a:spcAft>
              <a:buNone/>
            </a:pPr>
            <a:endParaRPr lang="en-IN" dirty="0"/>
          </a:p>
          <a:p>
            <a:pPr marL="0" lvl="0" indent="0" algn="just" rtl="0">
              <a:spcBef>
                <a:spcPts val="0"/>
              </a:spcBef>
              <a:spcAft>
                <a:spcPts val="0"/>
              </a:spcAft>
              <a:buNone/>
            </a:pPr>
            <a:endParaRPr dirty="0"/>
          </a:p>
        </p:txBody>
      </p:sp>
      <p:sp>
        <p:nvSpPr>
          <p:cNvPr id="639" name="Google Shape;639;p39">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p:cNvSpPr txBox="1"/>
          <p:nvPr/>
        </p:nvSpPr>
        <p:spPr>
          <a:xfrm>
            <a:off x="669500" y="3013567"/>
            <a:ext cx="5461136" cy="338554"/>
          </a:xfrm>
          <a:prstGeom prst="rect">
            <a:avLst/>
          </a:prstGeom>
          <a:noFill/>
        </p:spPr>
        <p:txBody>
          <a:bodyPr wrap="square" rtlCol="0">
            <a:spAutoFit/>
          </a:bodyPr>
          <a:lstStyle/>
          <a:p>
            <a:r>
              <a:rPr lang="en-US" sz="1600" b="1" dirty="0">
                <a:solidFill>
                  <a:schemeClr val="tx1"/>
                </a:solidFill>
              </a:rPr>
              <a:t>Benefits of CRM implementation in Banking:</a:t>
            </a:r>
            <a:endParaRPr lang="en-IN" sz="1600" b="1" dirty="0">
              <a:solidFill>
                <a:schemeClr val="tx1"/>
              </a:solidFill>
            </a:endParaRPr>
          </a:p>
        </p:txBody>
      </p:sp>
      <p:sp>
        <p:nvSpPr>
          <p:cNvPr id="13" name="TextBox 12"/>
          <p:cNvSpPr txBox="1"/>
          <p:nvPr/>
        </p:nvSpPr>
        <p:spPr>
          <a:xfrm>
            <a:off x="735715" y="3479495"/>
            <a:ext cx="3564467" cy="1384995"/>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chemeClr val="tx1"/>
                </a:solidFill>
              </a:rPr>
              <a:t>Customer satisfaction</a:t>
            </a:r>
          </a:p>
          <a:p>
            <a:pPr marL="285750" indent="-285750">
              <a:buFont typeface="Wingdings" panose="05000000000000000000" pitchFamily="2" charset="2"/>
              <a:buChar char="Ø"/>
            </a:pPr>
            <a:r>
              <a:rPr lang="en-US" sz="1400" dirty="0">
                <a:solidFill>
                  <a:schemeClr val="tx1"/>
                </a:solidFill>
              </a:rPr>
              <a:t>Customer focus and  retention</a:t>
            </a:r>
          </a:p>
          <a:p>
            <a:pPr marL="285750" indent="-285750">
              <a:buFont typeface="Wingdings" panose="05000000000000000000" pitchFamily="2" charset="2"/>
              <a:buChar char="Ø"/>
            </a:pPr>
            <a:r>
              <a:rPr lang="en-US" sz="1400" dirty="0">
                <a:solidFill>
                  <a:schemeClr val="tx1"/>
                </a:solidFill>
              </a:rPr>
              <a:t>Improve customer  service</a:t>
            </a:r>
          </a:p>
          <a:p>
            <a:pPr marL="285750" indent="-285750">
              <a:buFont typeface="Wingdings" panose="05000000000000000000" pitchFamily="2" charset="2"/>
              <a:buChar char="Ø"/>
            </a:pPr>
            <a:r>
              <a:rPr lang="en-US" sz="1400" dirty="0">
                <a:solidFill>
                  <a:schemeClr val="tx1"/>
                </a:solidFill>
              </a:rPr>
              <a:t>Understand customer value</a:t>
            </a:r>
          </a:p>
          <a:p>
            <a:pPr marL="285750" indent="-285750">
              <a:buFont typeface="Wingdings" panose="05000000000000000000" pitchFamily="2" charset="2"/>
              <a:buChar char="Ø"/>
            </a:pPr>
            <a:r>
              <a:rPr lang="en-US" sz="1400" dirty="0">
                <a:solidFill>
                  <a:schemeClr val="tx1"/>
                </a:solidFill>
              </a:rPr>
              <a:t>Better relationship marketing</a:t>
            </a:r>
          </a:p>
          <a:p>
            <a:pPr marL="285750" indent="-285750">
              <a:buFont typeface="Wingdings" panose="05000000000000000000" pitchFamily="2" charset="2"/>
              <a:buChar char="Ø"/>
            </a:pPr>
            <a:r>
              <a:rPr lang="en-US" sz="1400" dirty="0">
                <a:solidFill>
                  <a:schemeClr val="tx1"/>
                </a:solidFill>
              </a:rPr>
              <a:t>Benefits for employees</a:t>
            </a:r>
            <a:endParaRPr lang="en-IN" sz="1400" dirty="0">
              <a:solidFill>
                <a:schemeClr val="tx1"/>
              </a:solidFill>
            </a:endParaRPr>
          </a:p>
        </p:txBody>
      </p:sp>
    </p:spTree>
    <p:extLst>
      <p:ext uri="{BB962C8B-B14F-4D97-AF65-F5344CB8AC3E}">
        <p14:creationId xmlns:p14="http://schemas.microsoft.com/office/powerpoint/2010/main" val="385071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p:cNvSpPr txBox="1"/>
          <p:nvPr/>
        </p:nvSpPr>
        <p:spPr>
          <a:xfrm>
            <a:off x="1085932" y="1968689"/>
            <a:ext cx="6654800" cy="830997"/>
          </a:xfrm>
          <a:prstGeom prst="rect">
            <a:avLst/>
          </a:prstGeom>
          <a:noFill/>
        </p:spPr>
        <p:txBody>
          <a:bodyPr wrap="square" rtlCol="0">
            <a:spAutoFit/>
          </a:bodyPr>
          <a:lstStyle/>
          <a:p>
            <a:r>
              <a:rPr lang="en-US" sz="1600" dirty="0"/>
              <a:t>Customer relationship Management plays a vital role for competition in the banking industries. </a:t>
            </a:r>
            <a:endParaRPr lang="en-IN" sz="1600" dirty="0"/>
          </a:p>
          <a:p>
            <a:endParaRPr lang="en-IN" sz="1600" dirty="0"/>
          </a:p>
        </p:txBody>
      </p:sp>
      <p:sp>
        <p:nvSpPr>
          <p:cNvPr id="7" name="TextBox 6"/>
          <p:cNvSpPr txBox="1"/>
          <p:nvPr/>
        </p:nvSpPr>
        <p:spPr>
          <a:xfrm>
            <a:off x="1085932" y="2977005"/>
            <a:ext cx="7242629" cy="1338828"/>
          </a:xfrm>
          <a:prstGeom prst="rect">
            <a:avLst/>
          </a:prstGeom>
          <a:noFill/>
        </p:spPr>
        <p:txBody>
          <a:bodyPr wrap="square" rtlCol="0">
            <a:spAutoFit/>
          </a:bodyPr>
          <a:lstStyle/>
          <a:p>
            <a:pPr algn="just"/>
            <a:r>
              <a:rPr lang="en-US" sz="1600" b="1" dirty="0">
                <a:solidFill>
                  <a:schemeClr val="tx1"/>
                </a:solidFill>
              </a:rPr>
              <a:t>Solution</a:t>
            </a:r>
          </a:p>
          <a:p>
            <a:pPr algn="just"/>
            <a:endParaRPr lang="en-US" sz="1600" dirty="0"/>
          </a:p>
          <a:p>
            <a:pPr algn="just"/>
            <a:r>
              <a:rPr lang="en-US" sz="1600" dirty="0">
                <a:solidFill>
                  <a:schemeClr val="tx1"/>
                </a:solidFill>
              </a:rPr>
              <a:t>By increasing the tenure period for the customers who is having low salary, Customers could able to stay in the bank.</a:t>
            </a:r>
            <a:endParaRPr lang="en-IN" sz="1600" dirty="0">
              <a:solidFill>
                <a:schemeClr val="tx1"/>
              </a:solidFill>
            </a:endParaRPr>
          </a:p>
          <a:p>
            <a:endParaRPr lang="en-IN" sz="1700" dirty="0"/>
          </a:p>
        </p:txBody>
      </p:sp>
    </p:spTree>
    <p:extLst>
      <p:ext uri="{BB962C8B-B14F-4D97-AF65-F5344CB8AC3E}">
        <p14:creationId xmlns:p14="http://schemas.microsoft.com/office/powerpoint/2010/main" val="375367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97"/>
        <p:cNvGrpSpPr/>
        <p:nvPr/>
      </p:nvGrpSpPr>
      <p:grpSpPr>
        <a:xfrm>
          <a:off x="0" y="0"/>
          <a:ext cx="0" cy="0"/>
          <a:chOff x="0" y="0"/>
          <a:chExt cx="0" cy="0"/>
        </a:xfrm>
      </p:grpSpPr>
      <p:sp>
        <p:nvSpPr>
          <p:cNvPr id="2006" name="Google Shape;2006;p64"/>
          <p:cNvSpPr txBox="1">
            <a:spLocks noGrp="1"/>
          </p:cNvSpPr>
          <p:nvPr>
            <p:ph type="title"/>
          </p:nvPr>
        </p:nvSpPr>
        <p:spPr>
          <a:xfrm>
            <a:off x="811541" y="609688"/>
            <a:ext cx="2186400" cy="71214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Dashboard</a:t>
            </a:r>
            <a:endParaRPr dirty="0"/>
          </a:p>
        </p:txBody>
      </p:sp>
      <p:pic>
        <p:nvPicPr>
          <p:cNvPr id="6" name="Picture 5">
            <a:extLst>
              <a:ext uri="{FF2B5EF4-FFF2-40B4-BE49-F238E27FC236}">
                <a16:creationId xmlns:a16="http://schemas.microsoft.com/office/drawing/2014/main" id="{B6DE1978-80C5-D6BB-9DD4-7DD748665420}"/>
              </a:ext>
            </a:extLst>
          </p:cNvPr>
          <p:cNvPicPr>
            <a:picLocks noChangeAspect="1"/>
          </p:cNvPicPr>
          <p:nvPr/>
        </p:nvPicPr>
        <p:blipFill>
          <a:blip r:embed="rId4"/>
          <a:stretch>
            <a:fillRect/>
          </a:stretch>
        </p:blipFill>
        <p:spPr>
          <a:xfrm>
            <a:off x="571500" y="1734738"/>
            <a:ext cx="8172449" cy="3342087"/>
          </a:xfrm>
          <a:prstGeom prst="rect">
            <a:avLst/>
          </a:prstGeom>
          <a:ln>
            <a:solidFill>
              <a:srgbClr val="7030A0"/>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45"/>
        <p:cNvGrpSpPr/>
        <p:nvPr/>
      </p:nvGrpSpPr>
      <p:grpSpPr>
        <a:xfrm>
          <a:off x="0" y="0"/>
          <a:ext cx="0" cy="0"/>
          <a:chOff x="0" y="0"/>
          <a:chExt cx="0" cy="0"/>
        </a:xfrm>
      </p:grpSpPr>
      <p:sp>
        <p:nvSpPr>
          <p:cNvPr id="1953" name="Google Shape;1953;p63"/>
          <p:cNvSpPr txBox="1">
            <a:spLocks noGrp="1"/>
          </p:cNvSpPr>
          <p:nvPr>
            <p:ph type="title"/>
          </p:nvPr>
        </p:nvSpPr>
        <p:spPr>
          <a:xfrm>
            <a:off x="612538" y="476024"/>
            <a:ext cx="2349900" cy="9579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Dashboard 2</a:t>
            </a:r>
            <a:endParaRPr dirty="0">
              <a:solidFill>
                <a:schemeClr val="bg1"/>
              </a:solidFill>
            </a:endParaRPr>
          </a:p>
        </p:txBody>
      </p:sp>
      <p:pic>
        <p:nvPicPr>
          <p:cNvPr id="4" name="Picture 3">
            <a:extLst>
              <a:ext uri="{FF2B5EF4-FFF2-40B4-BE49-F238E27FC236}">
                <a16:creationId xmlns:a16="http://schemas.microsoft.com/office/drawing/2014/main" id="{6D982297-E08B-E117-9D18-9206EFAF6D77}"/>
              </a:ext>
            </a:extLst>
          </p:cNvPr>
          <p:cNvPicPr>
            <a:picLocks noChangeAspect="1"/>
          </p:cNvPicPr>
          <p:nvPr/>
        </p:nvPicPr>
        <p:blipFill>
          <a:blip r:embed="rId4"/>
          <a:stretch>
            <a:fillRect/>
          </a:stretch>
        </p:blipFill>
        <p:spPr>
          <a:xfrm>
            <a:off x="506897" y="1752600"/>
            <a:ext cx="8130208" cy="3314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70FD9-D789-432E-90B3-59DDE2C156C6}"/>
              </a:ext>
            </a:extLst>
          </p:cNvPr>
          <p:cNvSpPr>
            <a:spLocks noGrp="1"/>
          </p:cNvSpPr>
          <p:nvPr>
            <p:ph type="title"/>
          </p:nvPr>
        </p:nvSpPr>
        <p:spPr>
          <a:xfrm>
            <a:off x="2324100" y="2571750"/>
            <a:ext cx="4476750" cy="682305"/>
          </a:xfrm>
        </p:spPr>
        <p:txBody>
          <a:bodyPr/>
          <a:lstStyle/>
          <a:p>
            <a:pPr algn="ctr"/>
            <a:r>
              <a:rPr lang="en-US" sz="4400" dirty="0">
                <a:solidFill>
                  <a:schemeClr val="tx1"/>
                </a:solidFill>
              </a:rPr>
              <a:t>THANK YOU</a:t>
            </a:r>
            <a:endParaRPr lang="en-IN" sz="4400" dirty="0">
              <a:solidFill>
                <a:schemeClr val="tx1"/>
              </a:solidFill>
            </a:endParaRPr>
          </a:p>
        </p:txBody>
      </p:sp>
    </p:spTree>
    <p:extLst>
      <p:ext uri="{BB962C8B-B14F-4D97-AF65-F5344CB8AC3E}">
        <p14:creationId xmlns:p14="http://schemas.microsoft.com/office/powerpoint/2010/main" val="411122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1053971" y="601245"/>
            <a:ext cx="3184654" cy="86979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000" dirty="0"/>
              <a:t>INTRODUCTION</a:t>
            </a:r>
            <a:endParaRPr sz="3000" dirty="0"/>
          </a:p>
        </p:txBody>
      </p:sp>
      <p:sp>
        <p:nvSpPr>
          <p:cNvPr id="556" name="Google Shape;556;p39"/>
          <p:cNvSpPr txBox="1">
            <a:spLocks noGrp="1"/>
          </p:cNvSpPr>
          <p:nvPr>
            <p:ph type="subTitle" idx="1"/>
          </p:nvPr>
        </p:nvSpPr>
        <p:spPr>
          <a:xfrm>
            <a:off x="1053970" y="1974902"/>
            <a:ext cx="7602157" cy="11885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solidFill>
                  <a:schemeClr val="tx1"/>
                </a:solidFill>
              </a:rPr>
              <a:t>Here we are going to discuss the customer relationship management analysis report for the bank which is located at different geographic locations.</a:t>
            </a:r>
          </a:p>
          <a:p>
            <a:pPr marL="0" lvl="0" indent="0" algn="just" rtl="0">
              <a:spcBef>
                <a:spcPts val="0"/>
              </a:spcBef>
              <a:spcAft>
                <a:spcPts val="0"/>
              </a:spcAft>
              <a:buNone/>
            </a:pPr>
            <a:endParaRPr lang="en-IN" dirty="0">
              <a:solidFill>
                <a:schemeClr val="tx1"/>
              </a:solidFill>
            </a:endParaRPr>
          </a:p>
          <a:p>
            <a:pPr marL="0" lvl="0" indent="0" algn="just" rtl="0">
              <a:spcBef>
                <a:spcPts val="0"/>
              </a:spcBef>
              <a:spcAft>
                <a:spcPts val="0"/>
              </a:spcAft>
              <a:buNone/>
            </a:pPr>
            <a:endParaRPr lang="en-IN" dirty="0">
              <a:solidFill>
                <a:schemeClr val="tx1"/>
              </a:solidFill>
            </a:endParaRPr>
          </a:p>
          <a:p>
            <a:pPr marL="0" lvl="0" indent="0" algn="just" rtl="0">
              <a:spcBef>
                <a:spcPts val="0"/>
              </a:spcBef>
              <a:spcAft>
                <a:spcPts val="0"/>
              </a:spcAft>
              <a:buNone/>
            </a:pPr>
            <a:endParaRPr lang="en-US" dirty="0">
              <a:solidFill>
                <a:schemeClr val="tx1"/>
              </a:solidFill>
            </a:endParaRPr>
          </a:p>
          <a:p>
            <a:pPr marL="0" lvl="0" indent="0" algn="just" rtl="0">
              <a:spcBef>
                <a:spcPts val="0"/>
              </a:spcBef>
              <a:spcAft>
                <a:spcPts val="0"/>
              </a:spcAft>
              <a:buNone/>
            </a:pPr>
            <a:endParaRPr lang="en-IN" dirty="0">
              <a:solidFill>
                <a:schemeClr val="tx1"/>
              </a:solidFill>
            </a:endParaRPr>
          </a:p>
          <a:p>
            <a:pPr marL="0" lvl="0" indent="0" algn="just" rtl="0">
              <a:spcBef>
                <a:spcPts val="0"/>
              </a:spcBef>
              <a:spcAft>
                <a:spcPts val="0"/>
              </a:spcAft>
              <a:buNone/>
            </a:pPr>
            <a:endParaRPr lang="en-US" dirty="0">
              <a:solidFill>
                <a:schemeClr val="tx1"/>
              </a:solidFill>
            </a:endParaRPr>
          </a:p>
          <a:p>
            <a:pPr marL="0" lvl="0" indent="0" algn="just" rtl="0">
              <a:spcBef>
                <a:spcPts val="0"/>
              </a:spcBef>
              <a:spcAft>
                <a:spcPts val="0"/>
              </a:spcAft>
              <a:buNone/>
            </a:pPr>
            <a:endParaRPr lang="en-IN" dirty="0">
              <a:solidFill>
                <a:schemeClr val="tx1"/>
              </a:solidFill>
            </a:endParaRPr>
          </a:p>
          <a:p>
            <a:pPr marL="0" lvl="0" indent="0" algn="just" rtl="0">
              <a:spcBef>
                <a:spcPts val="0"/>
              </a:spcBef>
              <a:spcAft>
                <a:spcPts val="0"/>
              </a:spcAft>
              <a:buNone/>
            </a:pPr>
            <a:endParaRPr lang="en-US" dirty="0">
              <a:solidFill>
                <a:schemeClr val="tx1"/>
              </a:solidFill>
            </a:endParaRPr>
          </a:p>
          <a:p>
            <a:pPr marL="0" lvl="0" indent="0" algn="just" rtl="0">
              <a:spcBef>
                <a:spcPts val="0"/>
              </a:spcBef>
              <a:spcAft>
                <a:spcPts val="0"/>
              </a:spcAft>
              <a:buNone/>
            </a:pPr>
            <a:endParaRPr dirty="0">
              <a:solidFill>
                <a:schemeClr val="tx1"/>
              </a:solidFill>
            </a:endParaRPr>
          </a:p>
        </p:txBody>
      </p:sp>
      <p:sp>
        <p:nvSpPr>
          <p:cNvPr id="639" name="Google Shape;639;p39">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B8A50A8-DD5E-8078-8D6A-DA7D3D62894A}"/>
              </a:ext>
            </a:extLst>
          </p:cNvPr>
          <p:cNvSpPr txBox="1"/>
          <p:nvPr/>
        </p:nvSpPr>
        <p:spPr>
          <a:xfrm>
            <a:off x="1053969" y="3434259"/>
            <a:ext cx="7602157"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Reduce Churn rate.</a:t>
            </a:r>
          </a:p>
          <a:p>
            <a:pPr marL="285750" indent="-285750">
              <a:buFont typeface="Arial" panose="020B0604020202020204" pitchFamily="34" charset="0"/>
              <a:buChar char="•"/>
            </a:pPr>
            <a:r>
              <a:rPr lang="en-US" sz="1600" dirty="0"/>
              <a:t>Improve Service.</a:t>
            </a:r>
          </a:p>
          <a:p>
            <a:pPr marL="285750" indent="-285750">
              <a:buFont typeface="Arial" panose="020B0604020202020204" pitchFamily="34" charset="0"/>
              <a:buChar char="•"/>
            </a:pPr>
            <a:r>
              <a:rPr lang="en-US" sz="1600" dirty="0"/>
              <a:t>Boost customer Satisfaction.</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568036" y="450501"/>
            <a:ext cx="6571060" cy="530223"/>
          </a:xfrm>
          <a:prstGeom prst="rect">
            <a:avLst/>
          </a:prstGeom>
        </p:spPr>
        <p:txBody>
          <a:bodyPr spcFirstLastPara="1" wrap="square" lIns="91425" tIns="91425" rIns="91425" bIns="91425" anchor="t" anchorCtr="0">
            <a:noAutofit/>
          </a:bodyPr>
          <a:lstStyle/>
          <a:p>
            <a:pPr lvl="0"/>
            <a:r>
              <a:rPr lang="en-US" sz="3200" dirty="0"/>
              <a:t>Geographic Locations </a:t>
            </a:r>
          </a:p>
        </p:txBody>
      </p:sp>
      <p:sp>
        <p:nvSpPr>
          <p:cNvPr id="1573" name="Google Shape;1573;p56"/>
          <p:cNvSpPr txBox="1"/>
          <p:nvPr/>
        </p:nvSpPr>
        <p:spPr>
          <a:xfrm>
            <a:off x="892652" y="2623433"/>
            <a:ext cx="1357745" cy="5735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700" dirty="0">
                <a:solidFill>
                  <a:schemeClr val="dk1"/>
                </a:solidFill>
                <a:latin typeface="Bebas Neue"/>
                <a:ea typeface="Bebas Neue"/>
                <a:cs typeface="Bebas Neue"/>
                <a:sym typeface="Bebas Neue"/>
              </a:rPr>
              <a:t>Germany</a:t>
            </a:r>
            <a:endParaRPr sz="2700" dirty="0">
              <a:solidFill>
                <a:schemeClr val="dk1"/>
              </a:solidFill>
              <a:latin typeface="Bebas Neue"/>
              <a:ea typeface="Bebas Neue"/>
              <a:cs typeface="Bebas Neue"/>
              <a:sym typeface="Bebas Neue"/>
            </a:endParaRPr>
          </a:p>
        </p:txBody>
      </p:sp>
      <p:sp>
        <p:nvSpPr>
          <p:cNvPr id="1574" name="Google Shape;1574;p56"/>
          <p:cNvSpPr txBox="1"/>
          <p:nvPr/>
        </p:nvSpPr>
        <p:spPr>
          <a:xfrm>
            <a:off x="568036" y="3044536"/>
            <a:ext cx="2119746" cy="10529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Germany is the region which has second largest customers</a:t>
            </a:r>
            <a:endParaRPr dirty="0">
              <a:solidFill>
                <a:schemeClr val="dk1"/>
              </a:solidFill>
              <a:latin typeface="Arimo"/>
              <a:ea typeface="Arimo"/>
              <a:cs typeface="Arimo"/>
              <a:sym typeface="Arimo"/>
            </a:endParaRPr>
          </a:p>
        </p:txBody>
      </p:sp>
      <p:sp>
        <p:nvSpPr>
          <p:cNvPr id="1575" name="Google Shape;1575;p56"/>
          <p:cNvSpPr txBox="1"/>
          <p:nvPr/>
        </p:nvSpPr>
        <p:spPr>
          <a:xfrm>
            <a:off x="6933233" y="2573481"/>
            <a:ext cx="1343549" cy="3602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FRANCE</a:t>
            </a:r>
            <a:endParaRPr sz="2700" dirty="0">
              <a:solidFill>
                <a:schemeClr val="dk1"/>
              </a:solidFill>
              <a:latin typeface="Bebas Neue"/>
              <a:ea typeface="Bebas Neue"/>
              <a:cs typeface="Bebas Neue"/>
              <a:sym typeface="Bebas Neue"/>
            </a:endParaRPr>
          </a:p>
        </p:txBody>
      </p:sp>
      <p:sp>
        <p:nvSpPr>
          <p:cNvPr id="1576" name="Google Shape;1576;p56"/>
          <p:cNvSpPr txBox="1"/>
          <p:nvPr/>
        </p:nvSpPr>
        <p:spPr>
          <a:xfrm>
            <a:off x="6559161" y="3044536"/>
            <a:ext cx="2071254" cy="734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France is the region which has highest customers</a:t>
            </a:r>
            <a:endParaRPr dirty="0">
              <a:solidFill>
                <a:schemeClr val="dk1"/>
              </a:solidFill>
              <a:latin typeface="Arimo"/>
              <a:ea typeface="Arimo"/>
              <a:cs typeface="Arimo"/>
              <a:sym typeface="Arimo"/>
            </a:endParaRPr>
          </a:p>
        </p:txBody>
      </p:sp>
      <p:sp>
        <p:nvSpPr>
          <p:cNvPr id="1577" name="Google Shape;1577;p56"/>
          <p:cNvSpPr txBox="1"/>
          <p:nvPr/>
        </p:nvSpPr>
        <p:spPr>
          <a:xfrm>
            <a:off x="3934409" y="2573481"/>
            <a:ext cx="1454044" cy="4225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700" dirty="0">
                <a:solidFill>
                  <a:schemeClr val="dk1"/>
                </a:solidFill>
                <a:latin typeface="Bebas Neue"/>
                <a:ea typeface="Bebas Neue"/>
                <a:cs typeface="Bebas Neue"/>
                <a:sym typeface="Bebas Neue"/>
              </a:rPr>
              <a:t>SPAIN</a:t>
            </a:r>
            <a:endParaRPr sz="2700" dirty="0">
              <a:solidFill>
                <a:schemeClr val="dk1"/>
              </a:solidFill>
              <a:latin typeface="Bebas Neue"/>
              <a:ea typeface="Bebas Neue"/>
              <a:cs typeface="Bebas Neue"/>
              <a:sym typeface="Bebas Neue"/>
            </a:endParaRPr>
          </a:p>
        </p:txBody>
      </p:sp>
      <p:sp>
        <p:nvSpPr>
          <p:cNvPr id="1578" name="Google Shape;1578;p56"/>
          <p:cNvSpPr txBox="1"/>
          <p:nvPr/>
        </p:nvSpPr>
        <p:spPr>
          <a:xfrm>
            <a:off x="3615070" y="3044536"/>
            <a:ext cx="2154382" cy="9005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Spain is the region having smallest count of customers</a:t>
            </a:r>
            <a:endParaRPr dirty="0">
              <a:solidFill>
                <a:schemeClr val="dk1"/>
              </a:solidFill>
              <a:latin typeface="Arimo"/>
              <a:ea typeface="Arimo"/>
              <a:cs typeface="Arimo"/>
              <a:sym typeface="Arimo"/>
            </a:endParaRPr>
          </a:p>
        </p:txBody>
      </p:sp>
      <p:sp>
        <p:nvSpPr>
          <p:cNvPr id="2" name="Flowchart: Alternate Process 1"/>
          <p:cNvSpPr/>
          <p:nvPr/>
        </p:nvSpPr>
        <p:spPr>
          <a:xfrm>
            <a:off x="982706" y="1894609"/>
            <a:ext cx="1177637" cy="505690"/>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solidFill>
                  <a:schemeClr val="lt1"/>
                </a:solidFill>
              </a:rPr>
              <a:t>2509</a:t>
            </a:r>
            <a:endParaRPr lang="en-IN" b="1" dirty="0">
              <a:solidFill>
                <a:schemeClr val="lt1"/>
              </a:solidFill>
            </a:endParaRPr>
          </a:p>
        </p:txBody>
      </p:sp>
      <p:sp>
        <p:nvSpPr>
          <p:cNvPr id="3" name="Flowchart: Alternate Process 2"/>
          <p:cNvSpPr/>
          <p:nvPr/>
        </p:nvSpPr>
        <p:spPr>
          <a:xfrm>
            <a:off x="4044561" y="1894609"/>
            <a:ext cx="1267691" cy="443345"/>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t>2477</a:t>
            </a:r>
            <a:endParaRPr lang="en-IN" b="1" dirty="0"/>
          </a:p>
        </p:txBody>
      </p:sp>
      <p:sp>
        <p:nvSpPr>
          <p:cNvPr id="4" name="Flowchart: Alternate Process 3"/>
          <p:cNvSpPr/>
          <p:nvPr/>
        </p:nvSpPr>
        <p:spPr>
          <a:xfrm>
            <a:off x="6933234" y="1804554"/>
            <a:ext cx="1191491" cy="477982"/>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a:t>5014</a:t>
            </a:r>
            <a:endParaRPr lang="en-IN"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464877" y="1941368"/>
            <a:ext cx="1336964" cy="5664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MALE</a:t>
            </a:r>
            <a:endParaRPr dirty="0">
              <a:solidFill>
                <a:schemeClr val="tx1"/>
              </a:solidFill>
            </a:endParaRPr>
          </a:p>
        </p:txBody>
      </p:sp>
      <p:sp>
        <p:nvSpPr>
          <p:cNvPr id="688" name="Google Shape;688;p41"/>
          <p:cNvSpPr txBox="1">
            <a:spLocks noGrp="1"/>
          </p:cNvSpPr>
          <p:nvPr>
            <p:ph type="subTitle" idx="1"/>
          </p:nvPr>
        </p:nvSpPr>
        <p:spPr>
          <a:xfrm>
            <a:off x="1464876" y="2619095"/>
            <a:ext cx="2223655" cy="5664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IN" dirty="0">
                <a:solidFill>
                  <a:schemeClr val="tx1"/>
                </a:solidFill>
              </a:rPr>
              <a:t>Male has 2867 active accounts.</a:t>
            </a:r>
            <a:endParaRPr dirty="0">
              <a:solidFill>
                <a:schemeClr val="tx1"/>
              </a:solidFill>
            </a:endParaRPr>
          </a:p>
        </p:txBody>
      </p:sp>
      <p:sp>
        <p:nvSpPr>
          <p:cNvPr id="689" name="Google Shape;689;p41"/>
          <p:cNvSpPr txBox="1">
            <a:spLocks noGrp="1"/>
          </p:cNvSpPr>
          <p:nvPr>
            <p:ph type="title" idx="2"/>
          </p:nvPr>
        </p:nvSpPr>
        <p:spPr>
          <a:xfrm>
            <a:off x="6194111" y="2854977"/>
            <a:ext cx="1485013"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solidFill>
                  <a:schemeClr val="tx1"/>
                </a:solidFill>
              </a:rPr>
              <a:t>Female</a:t>
            </a:r>
            <a:endParaRPr dirty="0">
              <a:solidFill>
                <a:schemeClr val="tx1"/>
              </a:solidFill>
            </a:endParaRPr>
          </a:p>
        </p:txBody>
      </p:sp>
      <p:sp>
        <p:nvSpPr>
          <p:cNvPr id="690" name="Google Shape;690;p41"/>
          <p:cNvSpPr txBox="1">
            <a:spLocks noGrp="1"/>
          </p:cNvSpPr>
          <p:nvPr>
            <p:ph type="subTitle" idx="3"/>
          </p:nvPr>
        </p:nvSpPr>
        <p:spPr>
          <a:xfrm>
            <a:off x="5821367" y="3555097"/>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IN" dirty="0">
                <a:solidFill>
                  <a:schemeClr val="tx1"/>
                </a:solidFill>
              </a:rPr>
              <a:t>Female has 2284 active accounts.</a:t>
            </a:r>
            <a:endParaRPr dirty="0">
              <a:solidFill>
                <a:schemeClr val="tx1"/>
              </a:solidFill>
            </a:endParaRPr>
          </a:p>
        </p:txBody>
      </p:sp>
      <p:sp>
        <p:nvSpPr>
          <p:cNvPr id="3" name="Title 2">
            <a:extLst>
              <a:ext uri="{FF2B5EF4-FFF2-40B4-BE49-F238E27FC236}">
                <a16:creationId xmlns:a16="http://schemas.microsoft.com/office/drawing/2014/main" id="{45CCF1FC-9D85-45ED-B91B-07BFC47E4500}"/>
              </a:ext>
            </a:extLst>
          </p:cNvPr>
          <p:cNvSpPr>
            <a:spLocks noGrp="1"/>
          </p:cNvSpPr>
          <p:nvPr>
            <p:ph type="title" idx="4"/>
          </p:nvPr>
        </p:nvSpPr>
        <p:spPr>
          <a:xfrm>
            <a:off x="703668" y="731388"/>
            <a:ext cx="7715400" cy="605700"/>
          </a:xfrm>
        </p:spPr>
        <p:txBody>
          <a:bodyPr/>
          <a:lstStyle/>
          <a:p>
            <a:r>
              <a:rPr lang="en-US" dirty="0">
                <a:solidFill>
                  <a:schemeClr val="bg1"/>
                </a:solidFill>
              </a:rPr>
              <a:t>GENDER Distribution</a:t>
            </a:r>
            <a:endParaRPr lang="en-IN" dirty="0">
              <a:solidFill>
                <a:schemeClr val="bg1"/>
              </a:solidFill>
            </a:endParaRPr>
          </a:p>
        </p:txBody>
      </p:sp>
      <p:cxnSp>
        <p:nvCxnSpPr>
          <p:cNvPr id="692" name="Google Shape;692;p41"/>
          <p:cNvCxnSpPr/>
          <p:nvPr/>
        </p:nvCxnSpPr>
        <p:spPr>
          <a:xfrm>
            <a:off x="1327122" y="2563458"/>
            <a:ext cx="2051100" cy="0"/>
          </a:xfrm>
          <a:prstGeom prst="straightConnector1">
            <a:avLst/>
          </a:prstGeom>
          <a:noFill/>
          <a:ln w="9525" cap="flat" cmpd="sng">
            <a:solidFill>
              <a:schemeClr val="dk1"/>
            </a:solidFill>
            <a:prstDash val="solid"/>
            <a:round/>
            <a:headEnd type="none" w="med" len="med"/>
            <a:tailEnd type="none" w="med" len="med"/>
          </a:ln>
        </p:spPr>
      </p:cxnSp>
      <p:cxnSp>
        <p:nvCxnSpPr>
          <p:cNvPr id="695" name="Google Shape;695;p41"/>
          <p:cNvCxnSpPr/>
          <p:nvPr/>
        </p:nvCxnSpPr>
        <p:spPr>
          <a:xfrm>
            <a:off x="5766678" y="3406422"/>
            <a:ext cx="2074800" cy="0"/>
          </a:xfrm>
          <a:prstGeom prst="straightConnector1">
            <a:avLst/>
          </a:prstGeom>
          <a:noFill/>
          <a:ln w="9525" cap="flat" cmpd="sng">
            <a:solidFill>
              <a:schemeClr val="dk1"/>
            </a:solidFill>
            <a:prstDash val="solid"/>
            <a:round/>
            <a:headEnd type="none" w="med" len="med"/>
            <a:tailEnd type="none" w="med" len="med"/>
          </a:ln>
        </p:spPr>
      </p:cxnSp>
      <p:sp>
        <p:nvSpPr>
          <p:cNvPr id="2" name="Oval 1"/>
          <p:cNvSpPr/>
          <p:nvPr/>
        </p:nvSpPr>
        <p:spPr>
          <a:xfrm>
            <a:off x="703668" y="1941368"/>
            <a:ext cx="623454" cy="630382"/>
          </a:xfrm>
          <a:prstGeom prst="ellipse">
            <a:avLst/>
          </a:prstGeom>
          <a:solidFill>
            <a:schemeClr val="bg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4" name="Oval 3"/>
          <p:cNvSpPr/>
          <p:nvPr/>
        </p:nvSpPr>
        <p:spPr>
          <a:xfrm>
            <a:off x="4919495" y="3085989"/>
            <a:ext cx="623454" cy="644236"/>
          </a:xfrm>
          <a:prstGeom prst="ellipse">
            <a:avLst/>
          </a:prstGeom>
          <a:solidFill>
            <a:schemeClr val="bg2">
              <a:lumMod val="20000"/>
              <a:lumOff val="8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5" y="2024028"/>
            <a:ext cx="513935" cy="4011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712" y="3082330"/>
            <a:ext cx="736237" cy="557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48"/>
        <p:cNvGrpSpPr/>
        <p:nvPr/>
      </p:nvGrpSpPr>
      <p:grpSpPr>
        <a:xfrm>
          <a:off x="0" y="0"/>
          <a:ext cx="0" cy="0"/>
          <a:chOff x="0" y="0"/>
          <a:chExt cx="0" cy="0"/>
        </a:xfrm>
      </p:grpSpPr>
      <p:sp>
        <p:nvSpPr>
          <p:cNvPr id="749" name="Google Shape;749;p42"/>
          <p:cNvSpPr txBox="1">
            <a:spLocks noGrp="1"/>
          </p:cNvSpPr>
          <p:nvPr>
            <p:ph type="title"/>
          </p:nvPr>
        </p:nvSpPr>
        <p:spPr>
          <a:xfrm>
            <a:off x="6166062" y="1805287"/>
            <a:ext cx="1478586" cy="5663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50+</a:t>
            </a:r>
            <a:endParaRPr dirty="0">
              <a:solidFill>
                <a:schemeClr val="tx1"/>
              </a:solidFill>
            </a:endParaRPr>
          </a:p>
        </p:txBody>
      </p:sp>
      <p:sp>
        <p:nvSpPr>
          <p:cNvPr id="750" name="Google Shape;750;p42"/>
          <p:cNvSpPr txBox="1">
            <a:spLocks noGrp="1"/>
          </p:cNvSpPr>
          <p:nvPr>
            <p:ph type="subTitle" idx="1"/>
          </p:nvPr>
        </p:nvSpPr>
        <p:spPr>
          <a:xfrm>
            <a:off x="5743534" y="2489918"/>
            <a:ext cx="2186400" cy="5954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tx1"/>
                </a:solidFill>
              </a:rPr>
              <a:t>There are 1395 customers above 50.</a:t>
            </a:r>
            <a:endParaRPr dirty="0">
              <a:solidFill>
                <a:schemeClr val="tx1"/>
              </a:solidFill>
            </a:endParaRPr>
          </a:p>
        </p:txBody>
      </p:sp>
      <p:sp>
        <p:nvSpPr>
          <p:cNvPr id="753" name="Google Shape;753;p42"/>
          <p:cNvSpPr txBox="1">
            <a:spLocks noGrp="1"/>
          </p:cNvSpPr>
          <p:nvPr>
            <p:ph type="title" idx="2"/>
          </p:nvPr>
        </p:nvSpPr>
        <p:spPr>
          <a:xfrm>
            <a:off x="714300" y="1874559"/>
            <a:ext cx="1738745" cy="378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18-30</a:t>
            </a:r>
            <a:endParaRPr dirty="0">
              <a:solidFill>
                <a:schemeClr val="tx1"/>
              </a:solidFill>
            </a:endParaRPr>
          </a:p>
        </p:txBody>
      </p:sp>
      <p:sp>
        <p:nvSpPr>
          <p:cNvPr id="754" name="Google Shape;754;p42"/>
          <p:cNvSpPr txBox="1">
            <a:spLocks noGrp="1"/>
          </p:cNvSpPr>
          <p:nvPr>
            <p:ph type="subTitle" idx="3"/>
          </p:nvPr>
        </p:nvSpPr>
        <p:spPr>
          <a:xfrm>
            <a:off x="554972" y="2438276"/>
            <a:ext cx="2209799" cy="7524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There are 1641 customers belong to </a:t>
            </a:r>
          </a:p>
          <a:p>
            <a:pPr marL="0" lvl="0" indent="0" algn="ctr" rtl="0">
              <a:spcBef>
                <a:spcPts val="0"/>
              </a:spcBef>
              <a:spcAft>
                <a:spcPts val="0"/>
              </a:spcAft>
              <a:buNone/>
            </a:pPr>
            <a:r>
              <a:rPr lang="en-IN" dirty="0"/>
              <a:t>18-30</a:t>
            </a:r>
            <a:endParaRPr dirty="0"/>
          </a:p>
        </p:txBody>
      </p:sp>
      <p:sp>
        <p:nvSpPr>
          <p:cNvPr id="755" name="Google Shape;755;p42"/>
          <p:cNvSpPr txBox="1">
            <a:spLocks noGrp="1"/>
          </p:cNvSpPr>
          <p:nvPr>
            <p:ph type="title" idx="4"/>
          </p:nvPr>
        </p:nvSpPr>
        <p:spPr>
          <a:xfrm>
            <a:off x="3140409" y="3024486"/>
            <a:ext cx="2076617" cy="6173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30-50</a:t>
            </a:r>
            <a:endParaRPr dirty="0">
              <a:solidFill>
                <a:schemeClr val="tx1"/>
              </a:solidFill>
            </a:endParaRPr>
          </a:p>
        </p:txBody>
      </p:sp>
      <p:sp>
        <p:nvSpPr>
          <p:cNvPr id="756" name="Google Shape;756;p42"/>
          <p:cNvSpPr txBox="1">
            <a:spLocks noGrp="1"/>
          </p:cNvSpPr>
          <p:nvPr>
            <p:ph type="subTitle" idx="5"/>
          </p:nvPr>
        </p:nvSpPr>
        <p:spPr>
          <a:xfrm>
            <a:off x="1614844" y="3621494"/>
            <a:ext cx="5243946" cy="9685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tx1"/>
                </a:solidFill>
              </a:rPr>
              <a:t>There are 7000 customers belong to </a:t>
            </a:r>
          </a:p>
          <a:p>
            <a:pPr marL="0" lvl="0" indent="0" rtl="0">
              <a:spcBef>
                <a:spcPts val="0"/>
              </a:spcBef>
              <a:spcAft>
                <a:spcPts val="0"/>
              </a:spcAft>
              <a:buNone/>
            </a:pPr>
            <a:r>
              <a:rPr lang="en-IN" dirty="0">
                <a:solidFill>
                  <a:schemeClr val="tx1"/>
                </a:solidFill>
              </a:rPr>
              <a:t>30-50 which consist of highest customer count.</a:t>
            </a:r>
            <a:endParaRPr dirty="0">
              <a:solidFill>
                <a:schemeClr val="tx1"/>
              </a:solidFill>
            </a:endParaRPr>
          </a:p>
        </p:txBody>
      </p:sp>
      <p:sp>
        <p:nvSpPr>
          <p:cNvPr id="752" name="Google Shape;752;p42"/>
          <p:cNvSpPr txBox="1">
            <a:spLocks noGrp="1"/>
          </p:cNvSpPr>
          <p:nvPr>
            <p:ph type="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IN" dirty="0"/>
              <a:t>GE Category</a:t>
            </a:r>
            <a:endParaRPr dirty="0"/>
          </a:p>
        </p:txBody>
      </p:sp>
      <p:cxnSp>
        <p:nvCxnSpPr>
          <p:cNvPr id="751" name="Google Shape;751;p42"/>
          <p:cNvCxnSpPr/>
          <p:nvPr/>
        </p:nvCxnSpPr>
        <p:spPr>
          <a:xfrm>
            <a:off x="5743534" y="2371676"/>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42"/>
          <p:cNvCxnSpPr/>
          <p:nvPr/>
        </p:nvCxnSpPr>
        <p:spPr>
          <a:xfrm>
            <a:off x="1019758" y="2371676"/>
            <a:ext cx="1190171"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42"/>
          <p:cNvCxnSpPr>
            <a:cxnSpLocks/>
          </p:cNvCxnSpPr>
          <p:nvPr/>
        </p:nvCxnSpPr>
        <p:spPr>
          <a:xfrm>
            <a:off x="3140409" y="3554895"/>
            <a:ext cx="201872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2E88A0-7EED-48A6-894B-E82A5EB76F3B}"/>
              </a:ext>
            </a:extLst>
          </p:cNvPr>
          <p:cNvSpPr>
            <a:spLocks noGrp="1"/>
          </p:cNvSpPr>
          <p:nvPr>
            <p:ph type="title"/>
          </p:nvPr>
        </p:nvSpPr>
        <p:spPr>
          <a:xfrm>
            <a:off x="-773173" y="564912"/>
            <a:ext cx="6220047" cy="700224"/>
          </a:xfrm>
        </p:spPr>
        <p:txBody>
          <a:bodyPr/>
          <a:lstStyle/>
          <a:p>
            <a:pPr algn="ctr"/>
            <a:r>
              <a:rPr lang="en-IN" sz="2400" dirty="0">
                <a:solidFill>
                  <a:schemeClr val="bg1"/>
                </a:solidFill>
              </a:rPr>
              <a:t>Churn Rate Trends</a:t>
            </a:r>
          </a:p>
        </p:txBody>
      </p:sp>
      <p:sp>
        <p:nvSpPr>
          <p:cNvPr id="12" name="Google Shape;1309;p51">
            <a:extLst>
              <a:ext uri="{FF2B5EF4-FFF2-40B4-BE49-F238E27FC236}">
                <a16:creationId xmlns:a16="http://schemas.microsoft.com/office/drawing/2014/main" id="{95DD7DC5-62B5-43D5-8363-88F9A0FDAFF5}"/>
              </a:ext>
            </a:extLst>
          </p:cNvPr>
          <p:cNvSpPr txBox="1"/>
          <p:nvPr/>
        </p:nvSpPr>
        <p:spPr>
          <a:xfrm>
            <a:off x="5446874" y="1818497"/>
            <a:ext cx="3285790" cy="3037641"/>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IN" sz="1400" dirty="0">
                <a:sym typeface="Arimo"/>
              </a:rPr>
              <a:t>From this chart, We can understand that end of every year has highest rate of churn</a:t>
            </a:r>
          </a:p>
          <a:p>
            <a:pPr marL="285750" lvl="0" indent="-285750" algn="just" rtl="0">
              <a:spcBef>
                <a:spcPts val="0"/>
              </a:spcBef>
              <a:spcAft>
                <a:spcPts val="0"/>
              </a:spcAft>
              <a:buFont typeface="Arial" panose="020B0604020202020204" pitchFamily="34" charset="0"/>
              <a:buChar char="•"/>
            </a:pPr>
            <a:endParaRPr lang="en-IN" sz="1400" dirty="0">
              <a:solidFill>
                <a:schemeClr val="dk1"/>
              </a:solidFill>
              <a:latin typeface="Arimo"/>
              <a:ea typeface="Arimo"/>
              <a:cs typeface="Arimo"/>
              <a:sym typeface="Arimo"/>
            </a:endParaRPr>
          </a:p>
          <a:p>
            <a:pPr lvl="0" algn="just" rtl="0">
              <a:spcBef>
                <a:spcPts val="0"/>
              </a:spcBef>
              <a:spcAft>
                <a:spcPts val="0"/>
              </a:spcAft>
            </a:pPr>
            <a:endParaRPr lang="en-IN" sz="1400" dirty="0">
              <a:solidFill>
                <a:schemeClr val="dk1"/>
              </a:solidFill>
              <a:latin typeface="Arimo"/>
              <a:ea typeface="Arimo"/>
              <a:cs typeface="Arimo"/>
              <a:sym typeface="Arimo"/>
            </a:endParaRPr>
          </a:p>
          <a:p>
            <a:pPr lvl="0" algn="just" rtl="0">
              <a:spcBef>
                <a:spcPts val="0"/>
              </a:spcBef>
              <a:spcAft>
                <a:spcPts val="0"/>
              </a:spcAft>
            </a:pPr>
            <a:endParaRPr lang="en-IN" sz="1400" dirty="0">
              <a:solidFill>
                <a:schemeClr val="dk1"/>
              </a:solidFill>
              <a:latin typeface="Arimo"/>
              <a:ea typeface="Arimo"/>
              <a:cs typeface="Arimo"/>
              <a:sym typeface="Arimo"/>
            </a:endParaRPr>
          </a:p>
          <a:p>
            <a:pPr lvl="0" algn="just" rtl="0">
              <a:spcBef>
                <a:spcPts val="0"/>
              </a:spcBef>
              <a:spcAft>
                <a:spcPts val="0"/>
              </a:spcAft>
            </a:pPr>
            <a:endParaRPr lang="en-IN" sz="1400" dirty="0">
              <a:solidFill>
                <a:schemeClr val="dk1"/>
              </a:solidFill>
              <a:latin typeface="Arimo"/>
              <a:ea typeface="Arimo"/>
              <a:cs typeface="Arimo"/>
              <a:sym typeface="Arimo"/>
            </a:endParaRPr>
          </a:p>
          <a:p>
            <a:pPr marL="285750" lvl="0" indent="-285750" algn="just" rtl="0">
              <a:spcBef>
                <a:spcPts val="0"/>
              </a:spcBef>
              <a:spcAft>
                <a:spcPts val="0"/>
              </a:spcAft>
              <a:buFont typeface="Arial" panose="020B0604020202020204" pitchFamily="34" charset="0"/>
              <a:buChar char="•"/>
            </a:pPr>
            <a:r>
              <a:rPr lang="en-IN" sz="1400" dirty="0">
                <a:sym typeface="Arimo"/>
              </a:rPr>
              <a:t>And also, In the month January and February there seems to be lesser churn.</a:t>
            </a:r>
            <a:endParaRPr sz="1400" dirty="0">
              <a:sym typeface="Arimo"/>
            </a:endParaRPr>
          </a:p>
        </p:txBody>
      </p:sp>
      <p:pic>
        <p:nvPicPr>
          <p:cNvPr id="2" name="Picture 1">
            <a:extLst>
              <a:ext uri="{FF2B5EF4-FFF2-40B4-BE49-F238E27FC236}">
                <a16:creationId xmlns:a16="http://schemas.microsoft.com/office/drawing/2014/main" id="{A38B0AFF-2317-4FC0-7F5A-6110A0026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3" y="1754372"/>
            <a:ext cx="4986670" cy="3165892"/>
          </a:xfrm>
          <a:prstGeom prst="rect">
            <a:avLst/>
          </a:prstGeom>
          <a:ln>
            <a:solidFill>
              <a:srgbClr val="7030A0"/>
            </a:solidFill>
          </a:ln>
        </p:spPr>
      </p:pic>
    </p:spTree>
    <p:extLst>
      <p:ext uri="{BB962C8B-B14F-4D97-AF65-F5344CB8AC3E}">
        <p14:creationId xmlns:p14="http://schemas.microsoft.com/office/powerpoint/2010/main" val="353716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09E2A8-3AEE-5BE5-DC84-924682011C62}"/>
              </a:ext>
            </a:extLst>
          </p:cNvPr>
          <p:cNvPicPr>
            <a:picLocks noChangeAspect="1"/>
          </p:cNvPicPr>
          <p:nvPr/>
        </p:nvPicPr>
        <p:blipFill>
          <a:blip r:embed="rId2"/>
          <a:stretch>
            <a:fillRect/>
          </a:stretch>
        </p:blipFill>
        <p:spPr>
          <a:xfrm>
            <a:off x="400050" y="1797312"/>
            <a:ext cx="4972050" cy="2862777"/>
          </a:xfrm>
          <a:prstGeom prst="rect">
            <a:avLst/>
          </a:prstGeom>
          <a:ln>
            <a:solidFill>
              <a:schemeClr val="accent6">
                <a:lumMod val="50000"/>
              </a:schemeClr>
            </a:solidFill>
          </a:ln>
        </p:spPr>
      </p:pic>
      <p:sp>
        <p:nvSpPr>
          <p:cNvPr id="10" name="TextBox 9">
            <a:extLst>
              <a:ext uri="{FF2B5EF4-FFF2-40B4-BE49-F238E27FC236}">
                <a16:creationId xmlns:a16="http://schemas.microsoft.com/office/drawing/2014/main" id="{3BAA9882-F01F-8356-7801-2C109FFA13E7}"/>
              </a:ext>
            </a:extLst>
          </p:cNvPr>
          <p:cNvSpPr txBox="1"/>
          <p:nvPr/>
        </p:nvSpPr>
        <p:spPr>
          <a:xfrm>
            <a:off x="5615609" y="1797312"/>
            <a:ext cx="3269973" cy="954107"/>
          </a:xfrm>
          <a:prstGeom prst="rect">
            <a:avLst/>
          </a:prstGeom>
          <a:noFill/>
        </p:spPr>
        <p:txBody>
          <a:bodyPr wrap="square">
            <a:spAutoFit/>
          </a:bodyPr>
          <a:lstStyle/>
          <a:p>
            <a:pPr lvl="0" algn="just" rtl="0">
              <a:spcBef>
                <a:spcPts val="0"/>
              </a:spcBef>
              <a:spcAft>
                <a:spcPts val="0"/>
              </a:spcAft>
            </a:pPr>
            <a:r>
              <a:rPr lang="en-IN" sz="1400" dirty="0">
                <a:sym typeface="Arimo"/>
              </a:rPr>
              <a:t>From this chart, We cannot correlate the Estimated Salary and Customer Balance who have Exited and Retained in the bank.</a:t>
            </a:r>
          </a:p>
        </p:txBody>
      </p:sp>
      <p:sp>
        <p:nvSpPr>
          <p:cNvPr id="12" name="TextBox 11">
            <a:extLst>
              <a:ext uri="{FF2B5EF4-FFF2-40B4-BE49-F238E27FC236}">
                <a16:creationId xmlns:a16="http://schemas.microsoft.com/office/drawing/2014/main" id="{F16EBDC9-9164-9223-D03E-F2C5FEC507E0}"/>
              </a:ext>
            </a:extLst>
          </p:cNvPr>
          <p:cNvSpPr txBox="1"/>
          <p:nvPr/>
        </p:nvSpPr>
        <p:spPr>
          <a:xfrm>
            <a:off x="5615609" y="3546752"/>
            <a:ext cx="3180522" cy="954107"/>
          </a:xfrm>
          <a:prstGeom prst="rect">
            <a:avLst/>
          </a:prstGeom>
          <a:noFill/>
        </p:spPr>
        <p:txBody>
          <a:bodyPr wrap="square">
            <a:spAutoFit/>
          </a:bodyPr>
          <a:lstStyle/>
          <a:p>
            <a:pPr algn="just"/>
            <a:r>
              <a:rPr lang="en-US" sz="1400" dirty="0"/>
              <a:t>By increasing the tenure period for the customers who is having low</a:t>
            </a:r>
          </a:p>
          <a:p>
            <a:pPr algn="just"/>
            <a:r>
              <a:rPr lang="en-US" sz="1400" dirty="0"/>
              <a:t>salary, Customers could able to stay in the bank.</a:t>
            </a:r>
            <a:endParaRPr lang="en-IN" sz="1400" dirty="0"/>
          </a:p>
        </p:txBody>
      </p:sp>
      <p:sp>
        <p:nvSpPr>
          <p:cNvPr id="14" name="TextBox 13">
            <a:extLst>
              <a:ext uri="{FF2B5EF4-FFF2-40B4-BE49-F238E27FC236}">
                <a16:creationId xmlns:a16="http://schemas.microsoft.com/office/drawing/2014/main" id="{80A8F3F6-92BF-9B86-EE9E-7F27137F0806}"/>
              </a:ext>
            </a:extLst>
          </p:cNvPr>
          <p:cNvSpPr txBox="1"/>
          <p:nvPr/>
        </p:nvSpPr>
        <p:spPr>
          <a:xfrm>
            <a:off x="504825" y="603987"/>
            <a:ext cx="5810250" cy="369332"/>
          </a:xfrm>
          <a:prstGeom prst="rect">
            <a:avLst/>
          </a:prstGeom>
          <a:noFill/>
        </p:spPr>
        <p:txBody>
          <a:bodyPr wrap="square">
            <a:spAutoFit/>
          </a:bodyPr>
          <a:lstStyle/>
          <a:p>
            <a:r>
              <a:rPr lang="en-US" sz="1800" dirty="0">
                <a:solidFill>
                  <a:schemeClr val="bg1"/>
                </a:solidFill>
              </a:rPr>
              <a:t>Churn Analysis by </a:t>
            </a:r>
            <a:r>
              <a:rPr lang="en-US" dirty="0">
                <a:solidFill>
                  <a:schemeClr val="bg1"/>
                </a:solidFill>
              </a:rPr>
              <a:t>Estimated salary and balance</a:t>
            </a:r>
            <a:endParaRPr lang="en-IN" dirty="0"/>
          </a:p>
        </p:txBody>
      </p:sp>
    </p:spTree>
    <p:extLst>
      <p:ext uri="{BB962C8B-B14F-4D97-AF65-F5344CB8AC3E}">
        <p14:creationId xmlns:p14="http://schemas.microsoft.com/office/powerpoint/2010/main" val="56750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2E88A0-7EED-48A6-894B-E82A5EB76F3B}"/>
              </a:ext>
            </a:extLst>
          </p:cNvPr>
          <p:cNvSpPr>
            <a:spLocks noGrp="1"/>
          </p:cNvSpPr>
          <p:nvPr>
            <p:ph type="title"/>
          </p:nvPr>
        </p:nvSpPr>
        <p:spPr>
          <a:xfrm>
            <a:off x="590550" y="532070"/>
            <a:ext cx="5391150" cy="881595"/>
          </a:xfrm>
        </p:spPr>
        <p:txBody>
          <a:bodyPr/>
          <a:lstStyle/>
          <a:p>
            <a:pPr algn="ctr"/>
            <a:r>
              <a:rPr lang="en-US" sz="1800" dirty="0">
                <a:solidFill>
                  <a:schemeClr val="bg1"/>
                </a:solidFill>
              </a:rPr>
              <a:t>Churn Analysis by Number of Products Used</a:t>
            </a:r>
            <a:endParaRPr lang="en-IN" sz="1800" dirty="0">
              <a:solidFill>
                <a:schemeClr val="bg1"/>
              </a:solidFill>
            </a:endParaRPr>
          </a:p>
        </p:txBody>
      </p:sp>
      <p:sp>
        <p:nvSpPr>
          <p:cNvPr id="12" name="Google Shape;1309;p51">
            <a:extLst>
              <a:ext uri="{FF2B5EF4-FFF2-40B4-BE49-F238E27FC236}">
                <a16:creationId xmlns:a16="http://schemas.microsoft.com/office/drawing/2014/main" id="{95DD7DC5-62B5-43D5-8363-88F9A0FDAFF5}"/>
              </a:ext>
            </a:extLst>
          </p:cNvPr>
          <p:cNvSpPr txBox="1"/>
          <p:nvPr/>
        </p:nvSpPr>
        <p:spPr>
          <a:xfrm>
            <a:off x="5651637" y="1910885"/>
            <a:ext cx="3343275" cy="2700545"/>
          </a:xfrm>
          <a:prstGeom prst="rect">
            <a:avLst/>
          </a:prstGeom>
          <a:noFill/>
          <a:ln>
            <a:noFill/>
          </a:ln>
        </p:spPr>
        <p:txBody>
          <a:bodyPr spcFirstLastPara="1" wrap="square" lIns="91425" tIns="91425" rIns="91425" bIns="91425" anchor="t" anchorCtr="0">
            <a:noAutofit/>
          </a:bodyPr>
          <a:lstStyle/>
          <a:p>
            <a:pPr algn="ctr">
              <a:buFont typeface="Arial" panose="020B0604020202020204" pitchFamily="34" charset="0"/>
              <a:buChar char="•"/>
            </a:pPr>
            <a:r>
              <a:rPr lang="en-US" sz="1400" dirty="0"/>
              <a:t>   Customers using 1 product have       highest churn count (1409).</a:t>
            </a:r>
          </a:p>
          <a:p>
            <a:pPr marL="285750" lvl="0" indent="-285750" algn="just" rtl="0">
              <a:spcBef>
                <a:spcPts val="0"/>
              </a:spcBef>
              <a:spcAft>
                <a:spcPts val="0"/>
              </a:spcAft>
              <a:buFont typeface="Arial" panose="020B0604020202020204" pitchFamily="34" charset="0"/>
              <a:buChar char="•"/>
            </a:pPr>
            <a:endParaRPr lang="en-US" sz="1400" dirty="0">
              <a:sym typeface="Arimo"/>
            </a:endParaRPr>
          </a:p>
          <a:p>
            <a:pPr marL="285750" lvl="0" indent="-285750" algn="just" rtl="0">
              <a:spcBef>
                <a:spcPts val="0"/>
              </a:spcBef>
              <a:spcAft>
                <a:spcPts val="0"/>
              </a:spcAft>
              <a:buFont typeface="Arial" panose="020B0604020202020204" pitchFamily="34" charset="0"/>
              <a:buChar char="•"/>
            </a:pPr>
            <a:endParaRPr lang="en-US" sz="1400" dirty="0">
              <a:sym typeface="Arimo"/>
            </a:endParaRPr>
          </a:p>
          <a:p>
            <a:pPr lvl="0" algn="just" rtl="0">
              <a:spcBef>
                <a:spcPts val="0"/>
              </a:spcBef>
              <a:spcAft>
                <a:spcPts val="0"/>
              </a:spcAft>
            </a:pPr>
            <a:endParaRPr lang="en-US" sz="1400" dirty="0">
              <a:sym typeface="Arimo"/>
            </a:endParaRPr>
          </a:p>
          <a:p>
            <a:pPr lvl="0" algn="just" rtl="0">
              <a:spcBef>
                <a:spcPts val="0"/>
              </a:spcBef>
              <a:spcAft>
                <a:spcPts val="0"/>
              </a:spcAft>
            </a:pPr>
            <a:endParaRPr lang="en-US" sz="1400" dirty="0">
              <a:sym typeface="Arimo"/>
            </a:endParaRPr>
          </a:p>
          <a:p>
            <a:pPr marL="285750" lvl="0" indent="-285750" algn="just" rtl="0">
              <a:spcBef>
                <a:spcPts val="0"/>
              </a:spcBef>
              <a:spcAft>
                <a:spcPts val="0"/>
              </a:spcAft>
              <a:buFont typeface="Arial" panose="020B0604020202020204" pitchFamily="34" charset="0"/>
              <a:buChar char="•"/>
            </a:pPr>
            <a:r>
              <a:rPr lang="en-US" sz="1400" dirty="0">
                <a:sym typeface="Arimo"/>
              </a:rPr>
              <a:t>This could be resolved by offering a way that the customers who buys products should buy Minimum of 2 or more product. </a:t>
            </a:r>
            <a:endParaRPr sz="1400" dirty="0">
              <a:sym typeface="Arimo"/>
            </a:endParaRPr>
          </a:p>
        </p:txBody>
      </p:sp>
      <p:pic>
        <p:nvPicPr>
          <p:cNvPr id="3" name="Picture 2">
            <a:extLst>
              <a:ext uri="{FF2B5EF4-FFF2-40B4-BE49-F238E27FC236}">
                <a16:creationId xmlns:a16="http://schemas.microsoft.com/office/drawing/2014/main" id="{486ECD59-BE0D-3ADF-BE0D-053833F4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1904703"/>
            <a:ext cx="5038724" cy="2924472"/>
          </a:xfrm>
          <a:prstGeom prst="rect">
            <a:avLst/>
          </a:prstGeom>
          <a:ln>
            <a:solidFill>
              <a:srgbClr val="7030A0"/>
            </a:solidFill>
          </a:ln>
        </p:spPr>
      </p:pic>
    </p:spTree>
    <p:extLst>
      <p:ext uri="{BB962C8B-B14F-4D97-AF65-F5344CB8AC3E}">
        <p14:creationId xmlns:p14="http://schemas.microsoft.com/office/powerpoint/2010/main" val="390704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Credit Card holders</a:t>
            </a:r>
            <a:endParaRPr dirty="0"/>
          </a:p>
        </p:txBody>
      </p:sp>
      <p:sp>
        <p:nvSpPr>
          <p:cNvPr id="1290" name="Google Shape;1290;p51"/>
          <p:cNvSpPr txBox="1"/>
          <p:nvPr/>
        </p:nvSpPr>
        <p:spPr>
          <a:xfrm>
            <a:off x="1622660" y="1969039"/>
            <a:ext cx="1790700" cy="7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Credit card Holder</a:t>
            </a:r>
            <a:r>
              <a:rPr lang="en-IN" sz="2700" dirty="0">
                <a:solidFill>
                  <a:schemeClr val="dk1"/>
                </a:solidFill>
                <a:latin typeface="Bebas Neue"/>
                <a:ea typeface="Bebas Neue"/>
                <a:cs typeface="Bebas Neue"/>
                <a:sym typeface="Bebas Neue"/>
              </a:rPr>
              <a:t>s</a:t>
            </a:r>
            <a:endParaRPr sz="2700" dirty="0">
              <a:solidFill>
                <a:schemeClr val="dk1"/>
              </a:solidFill>
              <a:latin typeface="Bebas Neue"/>
              <a:ea typeface="Bebas Neue"/>
              <a:cs typeface="Bebas Neue"/>
              <a:sym typeface="Bebas Neue"/>
            </a:endParaRPr>
          </a:p>
        </p:txBody>
      </p:sp>
      <p:sp>
        <p:nvSpPr>
          <p:cNvPr id="1291" name="Google Shape;1291;p51"/>
          <p:cNvSpPr txBox="1"/>
          <p:nvPr/>
        </p:nvSpPr>
        <p:spPr>
          <a:xfrm>
            <a:off x="268008" y="2761564"/>
            <a:ext cx="2103323" cy="12830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2434 Customers having credit cards.</a:t>
            </a:r>
            <a:endParaRPr dirty="0">
              <a:solidFill>
                <a:schemeClr val="dk1"/>
              </a:solidFill>
              <a:latin typeface="Arimo"/>
              <a:ea typeface="Arimo"/>
              <a:cs typeface="Arimo"/>
              <a:sym typeface="Arimo"/>
            </a:endParaRPr>
          </a:p>
        </p:txBody>
      </p:sp>
      <p:sp>
        <p:nvSpPr>
          <p:cNvPr id="1292" name="Google Shape;1292;p51"/>
          <p:cNvSpPr/>
          <p:nvPr/>
        </p:nvSpPr>
        <p:spPr>
          <a:xfrm>
            <a:off x="743958" y="1880930"/>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889621" y="2032442"/>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2" name="Google Shape;1312;p51"/>
          <p:cNvCxnSpPr>
            <a:cxnSpLocks/>
          </p:cNvCxnSpPr>
          <p:nvPr/>
        </p:nvCxnSpPr>
        <p:spPr>
          <a:xfrm rot="10800000" flipH="1">
            <a:off x="2948736" y="2266023"/>
            <a:ext cx="981300" cy="445500"/>
          </a:xfrm>
          <a:prstGeom prst="bentConnector3">
            <a:avLst>
              <a:gd name="adj1" fmla="val 48899"/>
            </a:avLst>
          </a:prstGeom>
          <a:noFill/>
          <a:ln w="25400" cap="flat" cmpd="sng">
            <a:solidFill>
              <a:schemeClr val="dk1"/>
            </a:solidFill>
            <a:prstDash val="solid"/>
            <a:round/>
            <a:headEnd type="none" w="med" len="med"/>
            <a:tailEnd type="none" w="med" len="med"/>
          </a:ln>
        </p:spPr>
      </p:cxnSp>
      <p:cxnSp>
        <p:nvCxnSpPr>
          <p:cNvPr id="1313" name="Google Shape;1313;p51"/>
          <p:cNvCxnSpPr>
            <a:cxnSpLocks/>
            <a:endCxn id="67" idx="1"/>
          </p:cNvCxnSpPr>
          <p:nvPr/>
        </p:nvCxnSpPr>
        <p:spPr>
          <a:xfrm rot="16200000" flipH="1">
            <a:off x="3078123" y="3059827"/>
            <a:ext cx="1244398" cy="561978"/>
          </a:xfrm>
          <a:prstGeom prst="bentConnector2">
            <a:avLst/>
          </a:prstGeom>
          <a:noFill/>
          <a:ln w="25400" cap="flat" cmpd="sng">
            <a:solidFill>
              <a:schemeClr val="dk1"/>
            </a:solidFill>
            <a:prstDash val="solid"/>
            <a:round/>
            <a:headEnd type="none" w="med" len="med"/>
            <a:tailEnd type="none" w="med" len="med"/>
          </a:ln>
        </p:spPr>
      </p:cxnSp>
      <p:sp>
        <p:nvSpPr>
          <p:cNvPr id="66" name="Google Shape;1290;p51">
            <a:extLst>
              <a:ext uri="{FF2B5EF4-FFF2-40B4-BE49-F238E27FC236}">
                <a16:creationId xmlns:a16="http://schemas.microsoft.com/office/drawing/2014/main" id="{ABB6F32E-5EE4-4B39-861D-3363BBFDE604}"/>
              </a:ext>
            </a:extLst>
          </p:cNvPr>
          <p:cNvSpPr txBox="1"/>
          <p:nvPr/>
        </p:nvSpPr>
        <p:spPr>
          <a:xfrm>
            <a:off x="3938629" y="2102286"/>
            <a:ext cx="1086519"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Retain</a:t>
            </a:r>
            <a:endParaRPr sz="2700" dirty="0">
              <a:solidFill>
                <a:schemeClr val="dk1"/>
              </a:solidFill>
              <a:latin typeface="Bebas Neue"/>
              <a:ea typeface="Bebas Neue"/>
              <a:cs typeface="Bebas Neue"/>
              <a:sym typeface="Bebas Neue"/>
            </a:endParaRPr>
          </a:p>
        </p:txBody>
      </p:sp>
      <p:sp>
        <p:nvSpPr>
          <p:cNvPr id="67" name="Google Shape;1290;p51">
            <a:extLst>
              <a:ext uri="{FF2B5EF4-FFF2-40B4-BE49-F238E27FC236}">
                <a16:creationId xmlns:a16="http://schemas.microsoft.com/office/drawing/2014/main" id="{E2D20216-F219-41B7-BE1F-E6CA46436442}"/>
              </a:ext>
            </a:extLst>
          </p:cNvPr>
          <p:cNvSpPr txBox="1"/>
          <p:nvPr/>
        </p:nvSpPr>
        <p:spPr>
          <a:xfrm>
            <a:off x="3981311" y="3775693"/>
            <a:ext cx="953557" cy="3746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EXIT</a:t>
            </a:r>
            <a:endParaRPr sz="2700" dirty="0">
              <a:solidFill>
                <a:schemeClr val="dk1"/>
              </a:solidFill>
              <a:latin typeface="Bebas Neue"/>
              <a:ea typeface="Bebas Neue"/>
              <a:cs typeface="Bebas Neue"/>
              <a:sym typeface="Bebas Neue"/>
            </a:endParaRPr>
          </a:p>
        </p:txBody>
      </p:sp>
      <p:sp>
        <p:nvSpPr>
          <p:cNvPr id="68" name="Google Shape;1291;p51">
            <a:extLst>
              <a:ext uri="{FF2B5EF4-FFF2-40B4-BE49-F238E27FC236}">
                <a16:creationId xmlns:a16="http://schemas.microsoft.com/office/drawing/2014/main" id="{ED67D008-8513-4F05-A05F-E0D4D148A4E2}"/>
              </a:ext>
            </a:extLst>
          </p:cNvPr>
          <p:cNvSpPr txBox="1"/>
          <p:nvPr/>
        </p:nvSpPr>
        <p:spPr>
          <a:xfrm>
            <a:off x="3680410" y="2449067"/>
            <a:ext cx="1790700" cy="8494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2180 customer retained in the bank</a:t>
            </a:r>
            <a:endParaRPr dirty="0">
              <a:solidFill>
                <a:schemeClr val="dk1"/>
              </a:solidFill>
              <a:latin typeface="Arimo"/>
              <a:ea typeface="Arimo"/>
              <a:cs typeface="Arimo"/>
              <a:sym typeface="Arimo"/>
            </a:endParaRPr>
          </a:p>
        </p:txBody>
      </p:sp>
      <p:sp>
        <p:nvSpPr>
          <p:cNvPr id="69" name="Google Shape;1291;p51">
            <a:extLst>
              <a:ext uri="{FF2B5EF4-FFF2-40B4-BE49-F238E27FC236}">
                <a16:creationId xmlns:a16="http://schemas.microsoft.com/office/drawing/2014/main" id="{187E00D9-9452-4092-B755-A6BBEF9874F5}"/>
              </a:ext>
            </a:extLst>
          </p:cNvPr>
          <p:cNvSpPr txBox="1"/>
          <p:nvPr/>
        </p:nvSpPr>
        <p:spPr>
          <a:xfrm>
            <a:off x="3644849" y="4044632"/>
            <a:ext cx="1852480" cy="8494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925 customers exits the bank.</a:t>
            </a:r>
            <a:endParaRPr dirty="0">
              <a:solidFill>
                <a:schemeClr val="dk1"/>
              </a:solidFill>
              <a:latin typeface="Arimo"/>
              <a:ea typeface="Arimo"/>
              <a:cs typeface="Arimo"/>
              <a:sym typeface="Arimo"/>
            </a:endParaRPr>
          </a:p>
        </p:txBody>
      </p:sp>
      <p:cxnSp>
        <p:nvCxnSpPr>
          <p:cNvPr id="70" name="Google Shape;1312;p51">
            <a:extLst>
              <a:ext uri="{FF2B5EF4-FFF2-40B4-BE49-F238E27FC236}">
                <a16:creationId xmlns:a16="http://schemas.microsoft.com/office/drawing/2014/main" id="{74300C01-AD41-41E3-A785-F1F652D0D938}"/>
              </a:ext>
            </a:extLst>
          </p:cNvPr>
          <p:cNvCxnSpPr>
            <a:cxnSpLocks/>
          </p:cNvCxnSpPr>
          <p:nvPr/>
        </p:nvCxnSpPr>
        <p:spPr>
          <a:xfrm flipV="1">
            <a:off x="5109149" y="1999117"/>
            <a:ext cx="981300" cy="445500"/>
          </a:xfrm>
          <a:prstGeom prst="bentConnector3">
            <a:avLst>
              <a:gd name="adj1" fmla="val 40121"/>
            </a:avLst>
          </a:prstGeom>
          <a:noFill/>
          <a:ln w="25400" cap="flat" cmpd="sng">
            <a:solidFill>
              <a:schemeClr val="dk1"/>
            </a:solidFill>
            <a:prstDash val="solid"/>
            <a:round/>
            <a:headEnd type="none" w="med" len="med"/>
            <a:tailEnd type="none" w="med" len="med"/>
          </a:ln>
        </p:spPr>
      </p:cxnSp>
      <p:cxnSp>
        <p:nvCxnSpPr>
          <p:cNvPr id="71" name="Google Shape;1313;p51">
            <a:extLst>
              <a:ext uri="{FF2B5EF4-FFF2-40B4-BE49-F238E27FC236}">
                <a16:creationId xmlns:a16="http://schemas.microsoft.com/office/drawing/2014/main" id="{0E6CA810-DAC3-4F7D-B88C-4BAEAF4764FB}"/>
              </a:ext>
            </a:extLst>
          </p:cNvPr>
          <p:cNvCxnSpPr>
            <a:cxnSpLocks/>
          </p:cNvCxnSpPr>
          <p:nvPr/>
        </p:nvCxnSpPr>
        <p:spPr>
          <a:xfrm>
            <a:off x="5119907" y="2438090"/>
            <a:ext cx="970542" cy="504982"/>
          </a:xfrm>
          <a:prstGeom prst="bentConnector3">
            <a:avLst>
              <a:gd name="adj1" fmla="val 40024"/>
            </a:avLst>
          </a:prstGeom>
          <a:noFill/>
          <a:ln w="25400" cap="flat" cmpd="sng">
            <a:solidFill>
              <a:schemeClr val="dk1"/>
            </a:solidFill>
            <a:prstDash val="solid"/>
            <a:round/>
            <a:headEnd type="none" w="med" len="med"/>
            <a:tailEnd type="none" w="med" len="med"/>
          </a:ln>
        </p:spPr>
      </p:cxnSp>
      <p:cxnSp>
        <p:nvCxnSpPr>
          <p:cNvPr id="74" name="Google Shape;1312;p51">
            <a:extLst>
              <a:ext uri="{FF2B5EF4-FFF2-40B4-BE49-F238E27FC236}">
                <a16:creationId xmlns:a16="http://schemas.microsoft.com/office/drawing/2014/main" id="{BF84EC22-C4A7-433B-B936-0E88F1E261D7}"/>
              </a:ext>
            </a:extLst>
          </p:cNvPr>
          <p:cNvCxnSpPr>
            <a:cxnSpLocks/>
          </p:cNvCxnSpPr>
          <p:nvPr/>
        </p:nvCxnSpPr>
        <p:spPr>
          <a:xfrm flipV="1">
            <a:off x="5208458" y="3704837"/>
            <a:ext cx="981300" cy="445500"/>
          </a:xfrm>
          <a:prstGeom prst="bentConnector3">
            <a:avLst>
              <a:gd name="adj1" fmla="val 29171"/>
            </a:avLst>
          </a:prstGeom>
          <a:noFill/>
          <a:ln w="25400" cap="flat" cmpd="sng">
            <a:solidFill>
              <a:schemeClr val="dk1"/>
            </a:solidFill>
            <a:prstDash val="solid"/>
            <a:round/>
            <a:headEnd type="none" w="med" len="med"/>
            <a:tailEnd type="none" w="med" len="med"/>
          </a:ln>
        </p:spPr>
      </p:cxnSp>
      <p:cxnSp>
        <p:nvCxnSpPr>
          <p:cNvPr id="75" name="Google Shape;1313;p51">
            <a:extLst>
              <a:ext uri="{FF2B5EF4-FFF2-40B4-BE49-F238E27FC236}">
                <a16:creationId xmlns:a16="http://schemas.microsoft.com/office/drawing/2014/main" id="{E9252B5B-1FEF-4759-99A2-7D6BDB7AD8BA}"/>
              </a:ext>
            </a:extLst>
          </p:cNvPr>
          <p:cNvCxnSpPr>
            <a:cxnSpLocks/>
          </p:cNvCxnSpPr>
          <p:nvPr/>
        </p:nvCxnSpPr>
        <p:spPr>
          <a:xfrm>
            <a:off x="5226143" y="4158606"/>
            <a:ext cx="940376" cy="612600"/>
          </a:xfrm>
          <a:prstGeom prst="bentConnector3">
            <a:avLst>
              <a:gd name="adj1" fmla="val 29409"/>
            </a:avLst>
          </a:prstGeom>
          <a:noFill/>
          <a:ln w="25400" cap="flat" cmpd="sng">
            <a:solidFill>
              <a:schemeClr val="dk1"/>
            </a:solidFill>
            <a:prstDash val="solid"/>
            <a:round/>
            <a:headEnd type="none" w="med" len="med"/>
            <a:tailEnd type="none" w="med" len="med"/>
          </a:ln>
        </p:spPr>
      </p:cxnSp>
      <p:sp>
        <p:nvSpPr>
          <p:cNvPr id="82" name="Google Shape;1290;p51">
            <a:extLst>
              <a:ext uri="{FF2B5EF4-FFF2-40B4-BE49-F238E27FC236}">
                <a16:creationId xmlns:a16="http://schemas.microsoft.com/office/drawing/2014/main" id="{34F2AC7F-E99D-4018-96FE-E6289CEF8BF7}"/>
              </a:ext>
            </a:extLst>
          </p:cNvPr>
          <p:cNvSpPr txBox="1"/>
          <p:nvPr/>
        </p:nvSpPr>
        <p:spPr>
          <a:xfrm>
            <a:off x="6043454" y="1824189"/>
            <a:ext cx="1099045"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ACTIVE</a:t>
            </a:r>
            <a:endParaRPr sz="2700" dirty="0">
              <a:solidFill>
                <a:schemeClr val="dk1"/>
              </a:solidFill>
              <a:latin typeface="Bebas Neue"/>
              <a:ea typeface="Bebas Neue"/>
              <a:cs typeface="Bebas Neue"/>
              <a:sym typeface="Bebas Neue"/>
            </a:endParaRPr>
          </a:p>
        </p:txBody>
      </p:sp>
      <p:sp>
        <p:nvSpPr>
          <p:cNvPr id="83" name="Google Shape;1290;p51">
            <a:extLst>
              <a:ext uri="{FF2B5EF4-FFF2-40B4-BE49-F238E27FC236}">
                <a16:creationId xmlns:a16="http://schemas.microsoft.com/office/drawing/2014/main" id="{8BA1D733-F875-418F-B480-E97AB49481D3}"/>
              </a:ext>
            </a:extLst>
          </p:cNvPr>
          <p:cNvSpPr txBox="1"/>
          <p:nvPr/>
        </p:nvSpPr>
        <p:spPr>
          <a:xfrm>
            <a:off x="6052041" y="2734313"/>
            <a:ext cx="1363553"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Not ACTIVE</a:t>
            </a:r>
          </a:p>
        </p:txBody>
      </p:sp>
      <p:sp>
        <p:nvSpPr>
          <p:cNvPr id="84" name="Google Shape;1290;p51">
            <a:extLst>
              <a:ext uri="{FF2B5EF4-FFF2-40B4-BE49-F238E27FC236}">
                <a16:creationId xmlns:a16="http://schemas.microsoft.com/office/drawing/2014/main" id="{DB6F87DC-A270-4453-80A8-5D3B0E1C0185}"/>
              </a:ext>
            </a:extLst>
          </p:cNvPr>
          <p:cNvSpPr txBox="1"/>
          <p:nvPr/>
        </p:nvSpPr>
        <p:spPr>
          <a:xfrm>
            <a:off x="6184294" y="3531496"/>
            <a:ext cx="1099045"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ACTIVE</a:t>
            </a:r>
          </a:p>
        </p:txBody>
      </p:sp>
      <p:sp>
        <p:nvSpPr>
          <p:cNvPr id="85" name="Google Shape;1290;p51">
            <a:extLst>
              <a:ext uri="{FF2B5EF4-FFF2-40B4-BE49-F238E27FC236}">
                <a16:creationId xmlns:a16="http://schemas.microsoft.com/office/drawing/2014/main" id="{06140D9E-DAB2-4006-8CBD-FA17A7B9EC59}"/>
              </a:ext>
            </a:extLst>
          </p:cNvPr>
          <p:cNvSpPr txBox="1"/>
          <p:nvPr/>
        </p:nvSpPr>
        <p:spPr>
          <a:xfrm>
            <a:off x="6166519" y="4486504"/>
            <a:ext cx="1423583"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NOT ACTIVE</a:t>
            </a:r>
          </a:p>
        </p:txBody>
      </p:sp>
      <p:sp>
        <p:nvSpPr>
          <p:cNvPr id="86" name="Google Shape;1290;p51">
            <a:extLst>
              <a:ext uri="{FF2B5EF4-FFF2-40B4-BE49-F238E27FC236}">
                <a16:creationId xmlns:a16="http://schemas.microsoft.com/office/drawing/2014/main" id="{9CF46D3C-EA7C-49DF-AA47-2B6ABAA180E3}"/>
              </a:ext>
            </a:extLst>
          </p:cNvPr>
          <p:cNvSpPr txBox="1"/>
          <p:nvPr/>
        </p:nvSpPr>
        <p:spPr>
          <a:xfrm>
            <a:off x="6977759" y="1830096"/>
            <a:ext cx="1450142"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1"/>
                </a:solidFill>
                <a:latin typeface="Bebas Neue"/>
                <a:ea typeface="Bebas Neue"/>
                <a:cs typeface="Bebas Neue"/>
                <a:sym typeface="Bebas Neue"/>
              </a:rPr>
              <a:t>1549 customers</a:t>
            </a:r>
            <a:endParaRPr sz="1800" dirty="0">
              <a:solidFill>
                <a:schemeClr val="dk1"/>
              </a:solidFill>
              <a:latin typeface="Bebas Neue"/>
              <a:ea typeface="Bebas Neue"/>
              <a:cs typeface="Bebas Neue"/>
              <a:sym typeface="Bebas Neue"/>
            </a:endParaRPr>
          </a:p>
        </p:txBody>
      </p:sp>
      <p:sp>
        <p:nvSpPr>
          <p:cNvPr id="87" name="Google Shape;1290;p51">
            <a:extLst>
              <a:ext uri="{FF2B5EF4-FFF2-40B4-BE49-F238E27FC236}">
                <a16:creationId xmlns:a16="http://schemas.microsoft.com/office/drawing/2014/main" id="{57057541-2810-4978-9F19-19BED9FF4A23}"/>
              </a:ext>
            </a:extLst>
          </p:cNvPr>
          <p:cNvSpPr txBox="1"/>
          <p:nvPr/>
        </p:nvSpPr>
        <p:spPr>
          <a:xfrm>
            <a:off x="7216900" y="3541684"/>
            <a:ext cx="1351851"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409 customers</a:t>
            </a:r>
            <a:endParaRPr sz="1800" dirty="0">
              <a:solidFill>
                <a:schemeClr val="dk1"/>
              </a:solidFill>
              <a:latin typeface="Bebas Neue"/>
              <a:sym typeface="Bebas Neue"/>
            </a:endParaRPr>
          </a:p>
        </p:txBody>
      </p:sp>
      <p:sp>
        <p:nvSpPr>
          <p:cNvPr id="88" name="Google Shape;1290;p51">
            <a:extLst>
              <a:ext uri="{FF2B5EF4-FFF2-40B4-BE49-F238E27FC236}">
                <a16:creationId xmlns:a16="http://schemas.microsoft.com/office/drawing/2014/main" id="{23275B62-3C16-49D3-B0D2-6ED33DC62E7F}"/>
              </a:ext>
            </a:extLst>
          </p:cNvPr>
          <p:cNvSpPr txBox="1"/>
          <p:nvPr/>
        </p:nvSpPr>
        <p:spPr>
          <a:xfrm>
            <a:off x="7363967" y="2678237"/>
            <a:ext cx="1477965"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1349 customers</a:t>
            </a:r>
            <a:endParaRPr sz="1800" dirty="0">
              <a:solidFill>
                <a:schemeClr val="dk1"/>
              </a:solidFill>
              <a:latin typeface="Bebas Neue"/>
              <a:sym typeface="Bebas Neue"/>
            </a:endParaRPr>
          </a:p>
        </p:txBody>
      </p:sp>
      <p:sp>
        <p:nvSpPr>
          <p:cNvPr id="101" name="Google Shape;1290;p51">
            <a:extLst>
              <a:ext uri="{FF2B5EF4-FFF2-40B4-BE49-F238E27FC236}">
                <a16:creationId xmlns:a16="http://schemas.microsoft.com/office/drawing/2014/main" id="{AC7CAB65-8590-4D63-ADB2-03F4F699DA7D}"/>
              </a:ext>
            </a:extLst>
          </p:cNvPr>
          <p:cNvSpPr txBox="1"/>
          <p:nvPr/>
        </p:nvSpPr>
        <p:spPr>
          <a:xfrm>
            <a:off x="7415595" y="4544264"/>
            <a:ext cx="1351850"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695 customers</a:t>
            </a:r>
            <a:endParaRPr sz="1800" dirty="0">
              <a:solidFill>
                <a:schemeClr val="dk1"/>
              </a:solidFill>
              <a:latin typeface="Bebas Neue"/>
              <a:sym typeface="Bebas Neue"/>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716</TotalTime>
  <Words>561</Words>
  <Application>Microsoft Office PowerPoint</Application>
  <PresentationFormat>On-screen Show (16:9)</PresentationFormat>
  <Paragraphs>126</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Century Gothic</vt:lpstr>
      <vt:lpstr>Bebas Neue</vt:lpstr>
      <vt:lpstr>Arial</vt:lpstr>
      <vt:lpstr>Arimo</vt:lpstr>
      <vt:lpstr>Wingdings 3</vt:lpstr>
      <vt:lpstr>Wingdings</vt:lpstr>
      <vt:lpstr>Ion Boardroom</vt:lpstr>
      <vt:lpstr>ANALYTICAL CRM DEVELOPMENT FOR A BANK </vt:lpstr>
      <vt:lpstr>INTRODUCTION</vt:lpstr>
      <vt:lpstr>Geographic Locations </vt:lpstr>
      <vt:lpstr>MALE</vt:lpstr>
      <vt:lpstr>50+</vt:lpstr>
      <vt:lpstr>Churn Rate Trends</vt:lpstr>
      <vt:lpstr>PowerPoint Presentation</vt:lpstr>
      <vt:lpstr>Churn Analysis by Number of Products Used</vt:lpstr>
      <vt:lpstr>Credit Card holders</vt:lpstr>
      <vt:lpstr>Credit score worthiness</vt:lpstr>
      <vt:lpstr>YEAR WISE CHURN RATE</vt:lpstr>
      <vt:lpstr>99086.13</vt:lpstr>
      <vt:lpstr>RISK ANALYSIS</vt:lpstr>
      <vt:lpstr>PowerPoint Presentation</vt:lpstr>
      <vt:lpstr>PowerPoint Presentation</vt:lpstr>
      <vt:lpstr>Dashboard</vt:lpstr>
      <vt:lpstr>Dashboard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ANALYTICAL CRM DEVELOPMENT FOR A BANK</dc:title>
  <dc:creator>ADMIN</dc:creator>
  <cp:lastModifiedBy>Chethan H S</cp:lastModifiedBy>
  <cp:revision>61</cp:revision>
  <dcterms:modified xsi:type="dcterms:W3CDTF">2024-07-28T19:51:20Z</dcterms:modified>
</cp:coreProperties>
</file>